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70"/>
  </p:notesMasterIdLst>
  <p:sldIdLst>
    <p:sldId id="257" r:id="rId2"/>
    <p:sldId id="537" r:id="rId3"/>
    <p:sldId id="468" r:id="rId4"/>
    <p:sldId id="279" r:id="rId5"/>
    <p:sldId id="375" r:id="rId6"/>
    <p:sldId id="642" r:id="rId7"/>
    <p:sldId id="472" r:id="rId8"/>
    <p:sldId id="474" r:id="rId9"/>
    <p:sldId id="566" r:id="rId10"/>
    <p:sldId id="480" r:id="rId11"/>
    <p:sldId id="479" r:id="rId12"/>
    <p:sldId id="481" r:id="rId13"/>
    <p:sldId id="482" r:id="rId14"/>
    <p:sldId id="568" r:id="rId15"/>
    <p:sldId id="483" r:id="rId16"/>
    <p:sldId id="569" r:id="rId17"/>
    <p:sldId id="570" r:id="rId18"/>
    <p:sldId id="487" r:id="rId19"/>
    <p:sldId id="488" r:id="rId20"/>
    <p:sldId id="489" r:id="rId21"/>
    <p:sldId id="571" r:id="rId22"/>
    <p:sldId id="491" r:id="rId23"/>
    <p:sldId id="572" r:id="rId24"/>
    <p:sldId id="493" r:id="rId25"/>
    <p:sldId id="573" r:id="rId26"/>
    <p:sldId id="499" r:id="rId27"/>
    <p:sldId id="496" r:id="rId28"/>
    <p:sldId id="536" r:id="rId29"/>
    <p:sldId id="500" r:id="rId30"/>
    <p:sldId id="520" r:id="rId31"/>
    <p:sldId id="501" r:id="rId32"/>
    <p:sldId id="574" r:id="rId33"/>
    <p:sldId id="575" r:id="rId34"/>
    <p:sldId id="576" r:id="rId35"/>
    <p:sldId id="577" r:id="rId36"/>
    <p:sldId id="579" r:id="rId37"/>
    <p:sldId id="583" r:id="rId38"/>
    <p:sldId id="582" r:id="rId39"/>
    <p:sldId id="503" r:id="rId40"/>
    <p:sldId id="504" r:id="rId41"/>
    <p:sldId id="505" r:id="rId42"/>
    <p:sldId id="506" r:id="rId43"/>
    <p:sldId id="507" r:id="rId44"/>
    <p:sldId id="508" r:id="rId45"/>
    <p:sldId id="509" r:id="rId46"/>
    <p:sldId id="510" r:id="rId47"/>
    <p:sldId id="511" r:id="rId48"/>
    <p:sldId id="512" r:id="rId49"/>
    <p:sldId id="578" r:id="rId50"/>
    <p:sldId id="584" r:id="rId51"/>
    <p:sldId id="585" r:id="rId52"/>
    <p:sldId id="588" r:id="rId53"/>
    <p:sldId id="589" r:id="rId54"/>
    <p:sldId id="592" r:id="rId55"/>
    <p:sldId id="593" r:id="rId56"/>
    <p:sldId id="640" r:id="rId57"/>
    <p:sldId id="641" r:id="rId58"/>
    <p:sldId id="599" r:id="rId59"/>
    <p:sldId id="600" r:id="rId60"/>
    <p:sldId id="601" r:id="rId61"/>
    <p:sldId id="602" r:id="rId62"/>
    <p:sldId id="603" r:id="rId63"/>
    <p:sldId id="604" r:id="rId64"/>
    <p:sldId id="605" r:id="rId65"/>
    <p:sldId id="540" r:id="rId66"/>
    <p:sldId id="535" r:id="rId67"/>
    <p:sldId id="564" r:id="rId68"/>
    <p:sldId id="304"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0"/>
    <p:restoredTop sz="91512" autoAdjust="0"/>
  </p:normalViewPr>
  <p:slideViewPr>
    <p:cSldViewPr snapToGrid="0" snapToObjects="1">
      <p:cViewPr varScale="1">
        <p:scale>
          <a:sx n="107" d="100"/>
          <a:sy n="107" d="100"/>
        </p:scale>
        <p:origin x="12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4/15/2019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Shape 16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7" name="Shape 169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The Texas Accountability Intervention System is a research based approached to school improvement that engages the district and school in the improvement process. The framework outlines five systemic components regarding district-level commitments, four support system components to be implemented at both the district and campus levels, and seven factors know to be critical to campus success. Planning for continuous improvement through the lens of these District Commitments, Support Systems and Critical Success Factors will result in the outcomes of accelerated achievement, sustainability, and system transformation.</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Framework for district and school support was developed collaboratively between the TEA and TCDSS.  Local ESCs continue to develop tools and support for districts and campuses that align with framework that drives continuous improvement. </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All of these elements are part of a healthy system for improvement.  It takes each part of the system operating together for school success. </a:t>
            </a:r>
          </a:p>
          <a:p>
            <a:pPr marL="171450" marR="0" lvl="0" indent="-17145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 have a short video to share with you that gives an overview of this framework.</a:t>
            </a:r>
          </a:p>
        </p:txBody>
      </p:sp>
      <p:sp>
        <p:nvSpPr>
          <p:cNvPr id="1698" name="Shape 1698"/>
          <p:cNvSpPr txBox="1">
            <a:spLocks noGrp="1"/>
          </p:cNvSpPr>
          <p:nvPr>
            <p:ph type="sldNum" idx="12"/>
          </p:nvPr>
        </p:nvSpPr>
        <p:spPr>
          <a:xfrm>
            <a:off x="3970937" y="8829967"/>
            <a:ext cx="3037839" cy="464818"/>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elementary schools and middle schools, the STAAR is the only component.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high schools and districts, there are three components: STAAR; college, career, and military ready (CCMR); and graduation rates.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15</a:t>
            </a:fld>
            <a:endParaRPr lang="en-US" dirty="0"/>
          </a:p>
        </p:txBody>
      </p:sp>
    </p:spTree>
    <p:extLst>
      <p:ext uri="{BB962C8B-B14F-4D97-AF65-F5344CB8AC3E}">
        <p14:creationId xmlns:p14="http://schemas.microsoft.com/office/powerpoint/2010/main" val="114068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16</a:t>
            </a:fld>
            <a:endParaRPr lang="en-US" dirty="0"/>
          </a:p>
        </p:txBody>
      </p:sp>
    </p:spTree>
    <p:extLst>
      <p:ext uri="{BB962C8B-B14F-4D97-AF65-F5344CB8AC3E}">
        <p14:creationId xmlns:p14="http://schemas.microsoft.com/office/powerpoint/2010/main" val="172636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17</a:t>
            </a:fld>
            <a:endParaRPr lang="en-US" dirty="0"/>
          </a:p>
        </p:txBody>
      </p:sp>
    </p:spTree>
    <p:extLst>
      <p:ext uri="{BB962C8B-B14F-4D97-AF65-F5344CB8AC3E}">
        <p14:creationId xmlns:p14="http://schemas.microsoft.com/office/powerpoint/2010/main" val="52630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School Progress domain is the second of the three domains established by House Bill 22</a:t>
            </a:r>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18</a:t>
            </a:fld>
            <a:endParaRPr lang="en-US" dirty="0"/>
          </a:p>
        </p:txBody>
      </p:sp>
    </p:spTree>
    <p:extLst>
      <p:ext uri="{BB962C8B-B14F-4D97-AF65-F5344CB8AC3E}">
        <p14:creationId xmlns:p14="http://schemas.microsoft.com/office/powerpoint/2010/main" val="119718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we think about School Progress, we think about the impact on students: how much are they growing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House Bill 22 establishes two ways to evaluation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Academic Growth: how much has each individual student grown academically over last year—longitudinal Academic 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this is really good information to have, this metric has some limitations: because there are no STAAR test until third grade, we can’t determine level of growth using this metric until fourth grade, and high school has only a few STAAR test, so it’s not a very effective measure there either.</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Relative performance is a different way of looking at growth by comparing the performance of similar campuses against each other.</a:t>
            </a:r>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19</a:t>
            </a:fld>
            <a:endParaRPr lang="en-US" dirty="0"/>
          </a:p>
        </p:txBody>
      </p:sp>
    </p:spTree>
    <p:extLst>
      <p:ext uri="{BB962C8B-B14F-4D97-AF65-F5344CB8AC3E}">
        <p14:creationId xmlns:p14="http://schemas.microsoft.com/office/powerpoint/2010/main" val="310141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We’ll start our look at the School Progress domain by exploring Part A: Academic 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20</a:t>
            </a:fld>
            <a:endParaRPr lang="en-US" dirty="0"/>
          </a:p>
        </p:txBody>
      </p:sp>
    </p:spTree>
    <p:extLst>
      <p:ext uri="{BB962C8B-B14F-4D97-AF65-F5344CB8AC3E}">
        <p14:creationId xmlns:p14="http://schemas.microsoft.com/office/powerpoint/2010/main" val="297947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21</a:t>
            </a:fld>
            <a:endParaRPr lang="en-US"/>
          </a:p>
        </p:txBody>
      </p:sp>
    </p:spTree>
    <p:extLst>
      <p:ext uri="{BB962C8B-B14F-4D97-AF65-F5344CB8AC3E}">
        <p14:creationId xmlns:p14="http://schemas.microsoft.com/office/powerpoint/2010/main" val="71233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entury Gothic" panose="020B0502020202020204" pitchFamily="34" charset="0"/>
                <a:cs typeface="Calibri" charset="0"/>
              </a:rPr>
              <a:t>Here are a few examples of how Part A works.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design of the new growth model is to reward students who achieve expected growth (1 point) and also reward students who stay at the same performance level year over year even if they don’t meet growth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student who was at Approaches Grade Level last year and achieves the Meets Grade Level this year earns one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student who was at Approaches Grade Level last year, stays at Approaches Grade Level this year, but meets the STAAR Progress Measure expectation also earns one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student who was at Approaches Grade Level last year, stays at Approaches Grade Level this year, but does not meet the STAAR Progress Measure expectation earns half a point for maintaining proficiency.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 student who moves to a lower performance level between years earns no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no longer award two points for exceeding STAAR Progress Measure expectations. This is very different from what we’ve done in recent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22</a:t>
            </a:fld>
            <a:endParaRPr lang="en-US" dirty="0"/>
          </a:p>
        </p:txBody>
      </p:sp>
    </p:spTree>
    <p:extLst>
      <p:ext uri="{BB962C8B-B14F-4D97-AF65-F5344CB8AC3E}">
        <p14:creationId xmlns:p14="http://schemas.microsoft.com/office/powerpoint/2010/main" val="645479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B of this domain looks at relative performance.</a:t>
            </a:r>
          </a:p>
        </p:txBody>
      </p:sp>
      <p:sp>
        <p:nvSpPr>
          <p:cNvPr id="4" name="Slide Number Placeholder 3"/>
          <p:cNvSpPr>
            <a:spLocks noGrp="1"/>
          </p:cNvSpPr>
          <p:nvPr>
            <p:ph type="sldNum" sz="quarter" idx="10"/>
          </p:nvPr>
        </p:nvSpPr>
        <p:spPr/>
        <p:txBody>
          <a:bodyPr/>
          <a:lstStyle/>
          <a:p>
            <a:fld id="{363109F1-2522-436D-86BF-9F699451C875}" type="slidenum">
              <a:rPr lang="en-US" smtClean="0"/>
              <a:t>24</a:t>
            </a:fld>
            <a:endParaRPr lang="en-US" dirty="0"/>
          </a:p>
        </p:txBody>
      </p:sp>
    </p:spTree>
    <p:extLst>
      <p:ext uri="{BB962C8B-B14F-4D97-AF65-F5344CB8AC3E}">
        <p14:creationId xmlns:p14="http://schemas.microsoft.com/office/powerpoint/2010/main" val="1228070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25</a:t>
            </a:fld>
            <a:endParaRPr lang="en-US"/>
          </a:p>
        </p:txBody>
      </p:sp>
    </p:spTree>
    <p:extLst>
      <p:ext uri="{BB962C8B-B14F-4D97-AF65-F5344CB8AC3E}">
        <p14:creationId xmlns:p14="http://schemas.microsoft.com/office/powerpoint/2010/main" val="108398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Shape 16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7" name="Shape 169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The Texas Accountability Intervention System is a research based approached to school improvement that engages the district and school in the improvement process. The framework outlines five systemic components regarding district-level commitments, four support system components to be implemented at both the district and campus levels, and seven factors know to be critical to campus success. Planning for continuous improvement through the lens of these District Commitments, Support Systems and Critical Success Factors will result in the outcomes of accelerated achievement, sustainability, and system transformation.</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Framework for district and school support was developed collaboratively between the TEA and TCDSS.  Local ESCs continue to develop tools and support for districts and campuses that align with framework that drives continuous improvement. </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All of these elements are part of a healthy system for improvement.  It takes each part of the system operating together for school success. </a:t>
            </a:r>
          </a:p>
          <a:p>
            <a:pPr marL="171450" marR="0" lvl="0" indent="-17145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 have a short video to share with you that gives an overview of this framework.</a:t>
            </a:r>
          </a:p>
        </p:txBody>
      </p:sp>
      <p:sp>
        <p:nvSpPr>
          <p:cNvPr id="1698" name="Shape 1698"/>
          <p:cNvSpPr txBox="1">
            <a:spLocks noGrp="1"/>
          </p:cNvSpPr>
          <p:nvPr>
            <p:ph type="sldNum" idx="12"/>
          </p:nvPr>
        </p:nvSpPr>
        <p:spPr>
          <a:xfrm>
            <a:off x="3970937" y="8829967"/>
            <a:ext cx="3037839" cy="464818"/>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109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B of this domain looks at relative performance.</a:t>
            </a:r>
          </a:p>
        </p:txBody>
      </p:sp>
      <p:sp>
        <p:nvSpPr>
          <p:cNvPr id="4" name="Slide Number Placeholder 3"/>
          <p:cNvSpPr>
            <a:spLocks noGrp="1"/>
          </p:cNvSpPr>
          <p:nvPr>
            <p:ph type="sldNum" sz="quarter" idx="10"/>
          </p:nvPr>
        </p:nvSpPr>
        <p:spPr/>
        <p:txBody>
          <a:bodyPr/>
          <a:lstStyle/>
          <a:p>
            <a:fld id="{363109F1-2522-436D-86BF-9F699451C875}" type="slidenum">
              <a:rPr lang="en-US" smtClean="0"/>
              <a:t>26</a:t>
            </a:fld>
            <a:endParaRPr lang="en-US" dirty="0"/>
          </a:p>
        </p:txBody>
      </p:sp>
    </p:spTree>
    <p:extLst>
      <p:ext uri="{BB962C8B-B14F-4D97-AF65-F5344CB8AC3E}">
        <p14:creationId xmlns:p14="http://schemas.microsoft.com/office/powerpoint/2010/main" val="2109967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We know that, generally, a campus with </a:t>
            </a:r>
            <a:r>
              <a:rPr lang="en-US" sz="1200" b="1" dirty="0">
                <a:solidFill>
                  <a:schemeClr val="accent5"/>
                </a:solidFill>
                <a:latin typeface="Century Gothic" panose="020B0502020202020204" pitchFamily="34" charset="0"/>
              </a:rPr>
              <a:t>fewer</a:t>
            </a:r>
            <a:r>
              <a:rPr lang="en-US" sz="1200" dirty="0">
                <a:solidFill>
                  <a:schemeClr val="tx1">
                    <a:lumMod val="65000"/>
                    <a:lumOff val="35000"/>
                  </a:schemeClr>
                </a:solidFill>
                <a:latin typeface="Century Gothic" panose="020B0502020202020204" pitchFamily="34" charset="0"/>
              </a:rPr>
              <a:t> economically disadvantaged students has </a:t>
            </a:r>
            <a:r>
              <a:rPr lang="en-US" sz="1200" b="1" dirty="0">
                <a:solidFill>
                  <a:schemeClr val="accent5"/>
                </a:solidFill>
                <a:latin typeface="Century Gothic" panose="020B0502020202020204" pitchFamily="34" charset="0"/>
              </a:rPr>
              <a:t>higher</a:t>
            </a:r>
            <a:r>
              <a:rPr lang="en-US" sz="1200" dirty="0">
                <a:solidFill>
                  <a:schemeClr val="tx1">
                    <a:lumMod val="65000"/>
                    <a:lumOff val="35000"/>
                  </a:schemeClr>
                </a:solidFill>
                <a:latin typeface="Century Gothic" panose="020B0502020202020204" pitchFamily="34" charset="0"/>
              </a:rPr>
              <a:t> levels of student achievement.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And, generally, a campus with </a:t>
            </a:r>
            <a:r>
              <a:rPr lang="en-US" sz="1200" b="1" dirty="0">
                <a:solidFill>
                  <a:srgbClr val="C00000"/>
                </a:solidFill>
                <a:latin typeface="Century Gothic" panose="020B0502020202020204" pitchFamily="34" charset="0"/>
              </a:rPr>
              <a:t>more</a:t>
            </a:r>
            <a:r>
              <a:rPr lang="en-US" sz="1200" dirty="0">
                <a:solidFill>
                  <a:schemeClr val="tx1">
                    <a:lumMod val="65000"/>
                    <a:lumOff val="35000"/>
                  </a:schemeClr>
                </a:solidFill>
                <a:latin typeface="Century Gothic" panose="020B0502020202020204" pitchFamily="34" charset="0"/>
              </a:rPr>
              <a:t> economically disadvantaged students tends to have </a:t>
            </a:r>
            <a:r>
              <a:rPr lang="en-US" sz="1200" b="1" dirty="0">
                <a:solidFill>
                  <a:srgbClr val="C00000"/>
                </a:solidFill>
                <a:latin typeface="Century Gothic" panose="020B0502020202020204" pitchFamily="34" charset="0"/>
              </a:rPr>
              <a:t>lower</a:t>
            </a:r>
            <a:r>
              <a:rPr lang="en-US" sz="1200" dirty="0">
                <a:solidFill>
                  <a:schemeClr val="tx1">
                    <a:lumMod val="65000"/>
                    <a:lumOff val="35000"/>
                  </a:schemeClr>
                </a:solidFill>
                <a:latin typeface="Century Gothic" panose="020B0502020202020204" pitchFamily="34" charset="0"/>
              </a:rPr>
              <a:t> levels of student achievement.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But poverty is not destiny.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lumMod val="65000"/>
                  <a:lumOff val="35000"/>
                </a:schemeClr>
              </a:solidFill>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lumMod val="65000"/>
                  <a:lumOff val="35000"/>
                </a:schemeClr>
              </a:solidFill>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27</a:t>
            </a:fld>
            <a:endParaRPr lang="en-US" dirty="0"/>
          </a:p>
        </p:txBody>
      </p:sp>
    </p:spTree>
    <p:extLst>
      <p:ext uri="{BB962C8B-B14F-4D97-AF65-F5344CB8AC3E}">
        <p14:creationId xmlns:p14="http://schemas.microsoft.com/office/powerpoint/2010/main" val="65699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From that average line, we draw bands that determine grades.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We’re still working to determine where the cut points should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The slope of the lines will all be the same; grades will be determined by how far above or below the average line a district or campus falls.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This is an area where we would like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When we run this for accountability, we’re planning several different scatterplots: one for elementary schools, one for middle schools, one for high schools/K–12, one for AEAs and one for districts.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We’ve looked at whether to use other characteristics in addition to percentage of economically disadvantaged students (English learners, Special Ed, etc.), but research has shown that the one characteristic that matters more than any other is the percentage of economically disadvantaged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We’re going to fix a distribution for the 2017–18 school year using data from 2016–17 accountability, then we’ll hold those cut points for hopefully five years. </a:t>
            </a:r>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28</a:t>
            </a:fld>
            <a:endParaRPr lang="en-US" dirty="0"/>
          </a:p>
        </p:txBody>
      </p:sp>
    </p:spTree>
    <p:extLst>
      <p:ext uri="{BB962C8B-B14F-4D97-AF65-F5344CB8AC3E}">
        <p14:creationId xmlns:p14="http://schemas.microsoft.com/office/powerpoint/2010/main" val="91962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quick review: The new accountability system has three domains: </a:t>
            </a:r>
            <a:r>
              <a:rPr lang="en-US" baseline="0" dirty="0"/>
              <a:t>Student Achievement, School Progress, and </a:t>
            </a:r>
            <a:r>
              <a:rPr lang="en-US" dirty="0"/>
              <a:t>Closing the Gaps.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calculate the overall grade, we’ll take the best of the first two domains and combine that grade with the grade in the Closing the Gaps domain.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campus that earns a grade of C, B, or A is eligible to be assigned a grade based, in part, on a local accountability system.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Today, we’re going to explore the Closing the Gaps domain.</a:t>
            </a:r>
          </a:p>
        </p:txBody>
      </p:sp>
      <p:sp>
        <p:nvSpPr>
          <p:cNvPr id="4" name="Slide Number Placeholder 3"/>
          <p:cNvSpPr>
            <a:spLocks noGrp="1"/>
          </p:cNvSpPr>
          <p:nvPr>
            <p:ph type="sldNum" sz="quarter" idx="10"/>
          </p:nvPr>
        </p:nvSpPr>
        <p:spPr/>
        <p:txBody>
          <a:bodyPr/>
          <a:lstStyle/>
          <a:p>
            <a:fld id="{363109F1-2522-436D-86BF-9F699451C875}" type="slidenum">
              <a:rPr lang="en-US" smtClean="0"/>
              <a:t>29</a:t>
            </a:fld>
            <a:endParaRPr lang="en-US" dirty="0"/>
          </a:p>
        </p:txBody>
      </p:sp>
    </p:spTree>
    <p:extLst>
      <p:ext uri="{BB962C8B-B14F-4D97-AF65-F5344CB8AC3E}">
        <p14:creationId xmlns:p14="http://schemas.microsoft.com/office/powerpoint/2010/main" val="1139048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the first time in 15 years, we will have only one accountability system. Federal and state requirements both will be met in our new accountability system. The Closing the Gaps domain will be used to meet ESSA requirements.</a:t>
            </a:r>
          </a:p>
        </p:txBody>
      </p:sp>
      <p:sp>
        <p:nvSpPr>
          <p:cNvPr id="4" name="Slide Number Placeholder 3"/>
          <p:cNvSpPr>
            <a:spLocks noGrp="1"/>
          </p:cNvSpPr>
          <p:nvPr>
            <p:ph type="sldNum" sz="quarter" idx="10"/>
          </p:nvPr>
        </p:nvSpPr>
        <p:spPr/>
        <p:txBody>
          <a:bodyPr/>
          <a:lstStyle/>
          <a:p>
            <a:fld id="{363109F1-2522-436D-86BF-9F699451C875}" type="slidenum">
              <a:rPr lang="en-US" smtClean="0"/>
              <a:t>30</a:t>
            </a:fld>
            <a:endParaRPr lang="en-US" dirty="0"/>
          </a:p>
        </p:txBody>
      </p:sp>
    </p:spTree>
    <p:extLst>
      <p:ext uri="{BB962C8B-B14F-4D97-AF65-F5344CB8AC3E}">
        <p14:creationId xmlns:p14="http://schemas.microsoft.com/office/powerpoint/2010/main" val="1029136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domain disaggregates data by student group, and is how we are planning to meet the requirements of ESSA</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For this domain, we will look at fifteen individual student groups. </a:t>
            </a: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31</a:t>
            </a:fld>
            <a:endParaRPr lang="en-US" dirty="0"/>
          </a:p>
        </p:txBody>
      </p:sp>
    </p:spTree>
    <p:extLst>
      <p:ext uri="{BB962C8B-B14F-4D97-AF65-F5344CB8AC3E}">
        <p14:creationId xmlns:p14="http://schemas.microsoft.com/office/powerpoint/2010/main" val="542072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Continuously Enrolled:</a:t>
            </a:r>
            <a:r>
              <a:rPr lang="en-US" baseline="0" dirty="0"/>
              <a:t> Definition?</a:t>
            </a:r>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32</a:t>
            </a:fld>
            <a:endParaRPr lang="en-US"/>
          </a:p>
        </p:txBody>
      </p:sp>
    </p:spTree>
    <p:extLst>
      <p:ext uri="{BB962C8B-B14F-4D97-AF65-F5344CB8AC3E}">
        <p14:creationId xmlns:p14="http://schemas.microsoft.com/office/powerpoint/2010/main" val="1556183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37</a:t>
            </a:fld>
            <a:endParaRPr lang="en-US"/>
          </a:p>
        </p:txBody>
      </p:sp>
    </p:spTree>
    <p:extLst>
      <p:ext uri="{BB962C8B-B14F-4D97-AF65-F5344CB8AC3E}">
        <p14:creationId xmlns:p14="http://schemas.microsoft.com/office/powerpoint/2010/main" val="238162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38</a:t>
            </a:fld>
            <a:endParaRPr lang="en-US"/>
          </a:p>
        </p:txBody>
      </p:sp>
    </p:spTree>
    <p:extLst>
      <p:ext uri="{BB962C8B-B14F-4D97-AF65-F5344CB8AC3E}">
        <p14:creationId xmlns:p14="http://schemas.microsoft.com/office/powerpoint/2010/main" val="1865050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take a look at a few of the new student groups that we will be using: House Bill 22 requires tracking current and former Special Ed students.</a:t>
            </a:r>
            <a:r>
              <a:rPr lang="en-US" baseline="0" dirty="0"/>
              <a: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This will be the first time that former special education students are looked as a student group in the accountability system.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challenge is that there are rarely enough kids to measure this at the campus level. Currently modeling shows us</a:t>
            </a:r>
            <a:r>
              <a:rPr lang="en-US" baseline="0" dirty="0"/>
              <a:t> that, when minimum-size criteria is applied, only six campuses and 110 districts has sufficient data for this indicator. </a:t>
            </a:r>
            <a:r>
              <a:rPr lang="en-US" dirty="0"/>
              <a:t>Our current modeling uses two years of former special</a:t>
            </a:r>
            <a:r>
              <a:rPr lang="en-US" baseline="0" dirty="0"/>
              <a:t> education data. This is a feedback opportunity: for how long in the past should we look to include them in this group? Two, three, four, more?</a:t>
            </a: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39</a:t>
            </a:fld>
            <a:endParaRPr lang="en-US" dirty="0"/>
          </a:p>
        </p:txBody>
      </p:sp>
    </p:spTree>
    <p:extLst>
      <p:ext uri="{BB962C8B-B14F-4D97-AF65-F5344CB8AC3E}">
        <p14:creationId xmlns:p14="http://schemas.microsoft.com/office/powerpoint/2010/main" val="152937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House Bill 22, just like HB 2804 (its predecessor) requires the commissioner to evaluation district and campus performance and assign grades of A, B, C, D, or F. </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8</a:t>
            </a:fld>
            <a:endParaRPr lang="en-US" dirty="0"/>
          </a:p>
        </p:txBody>
      </p:sp>
    </p:spTree>
    <p:extLst>
      <p:ext uri="{BB962C8B-B14F-4D97-AF65-F5344CB8AC3E}">
        <p14:creationId xmlns:p14="http://schemas.microsoft.com/office/powerpoint/2010/main" val="675277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HB 22 also requires us to look at students who are continuously enrolled.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a tentative definition and we welcome feedback on how to improve it. This is a difficult measure especially at the campus level because of the number of different grade spans that the 8,600 or so campuses in Texas serve.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Here is how it works for districts: If a student in fourth grade or higher is in the district on the snapshot date, we look at back at each of the previous three years (four years total) to see if there were in the district on the snapshot date in each of those years. If he or she was, then he or she is counted as continuously enrolled. If not then the student is not counted as continuously enrolled. For students that are in third grade, we look at the current year and the previous two. Students in kindergarten, first grade, and second grade are not considered continuously enrolled.</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is how it works for campus: If a student in fourth grade or higher is on the campus on the snapshot date, we look at back at each of the previous three years (four years total) to see if there were in the </a:t>
            </a:r>
            <a:r>
              <a:rPr lang="en-US" b="1" dirty="0"/>
              <a:t>district</a:t>
            </a:r>
            <a:r>
              <a:rPr lang="en-US" dirty="0"/>
              <a:t> on the snapshot date in each of those years. A student on a campus on the snapshot date and in the district in each of the previous three years is counted as continuously enrolled for the campus. If not then the student is not counted as continuously enrolled. For students that are in third grade, we look at the current year and the previous two. Students in kindergarten, first grade, and second grade are not considered continuously enrolled.</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40</a:t>
            </a:fld>
            <a:endParaRPr lang="en-US" dirty="0"/>
          </a:p>
        </p:txBody>
      </p:sp>
    </p:spTree>
    <p:extLst>
      <p:ext uri="{BB962C8B-B14F-4D97-AF65-F5344CB8AC3E}">
        <p14:creationId xmlns:p14="http://schemas.microsoft.com/office/powerpoint/2010/main" val="1799365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an example for a district. Moving left to right, the student is in the district on the snapshot date in 2017 and was also in the PEIMS snapshot for the previous three years. This student is considered continuously enrolled. </a:t>
            </a:r>
          </a:p>
        </p:txBody>
      </p:sp>
      <p:sp>
        <p:nvSpPr>
          <p:cNvPr id="4" name="Slide Number Placeholder 3"/>
          <p:cNvSpPr>
            <a:spLocks noGrp="1"/>
          </p:cNvSpPr>
          <p:nvPr>
            <p:ph type="sldNum" sz="quarter" idx="10"/>
          </p:nvPr>
        </p:nvSpPr>
        <p:spPr/>
        <p:txBody>
          <a:bodyPr/>
          <a:lstStyle/>
          <a:p>
            <a:fld id="{363109F1-2522-436D-86BF-9F699451C875}" type="slidenum">
              <a:rPr lang="en-US" smtClean="0"/>
              <a:t>41</a:t>
            </a:fld>
            <a:endParaRPr lang="en-US" dirty="0"/>
          </a:p>
        </p:txBody>
      </p:sp>
    </p:spTree>
    <p:extLst>
      <p:ext uri="{BB962C8B-B14F-4D97-AF65-F5344CB8AC3E}">
        <p14:creationId xmlns:p14="http://schemas.microsoft.com/office/powerpoint/2010/main" val="1254386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Moving left to right, this student was in the district on the snapshot date in 2017 (10</a:t>
            </a:r>
            <a:r>
              <a:rPr lang="en-US" baseline="30000" dirty="0"/>
              <a:t>th</a:t>
            </a:r>
            <a:r>
              <a:rPr lang="en-US" dirty="0"/>
              <a:t> grade) and was also in the PEIMS snapshot for only the previous two years. This student is considered non-continuously enrolled. </a:t>
            </a:r>
          </a:p>
        </p:txBody>
      </p:sp>
      <p:sp>
        <p:nvSpPr>
          <p:cNvPr id="4" name="Slide Number Placeholder 3"/>
          <p:cNvSpPr>
            <a:spLocks noGrp="1"/>
          </p:cNvSpPr>
          <p:nvPr>
            <p:ph type="sldNum" sz="quarter" idx="10"/>
          </p:nvPr>
        </p:nvSpPr>
        <p:spPr/>
        <p:txBody>
          <a:bodyPr/>
          <a:lstStyle/>
          <a:p>
            <a:fld id="{363109F1-2522-436D-86BF-9F699451C875}" type="slidenum">
              <a:rPr lang="en-US" smtClean="0"/>
              <a:t>42</a:t>
            </a:fld>
            <a:endParaRPr lang="en-US" dirty="0"/>
          </a:p>
        </p:txBody>
      </p:sp>
    </p:spTree>
    <p:extLst>
      <p:ext uri="{BB962C8B-B14F-4D97-AF65-F5344CB8AC3E}">
        <p14:creationId xmlns:p14="http://schemas.microsoft.com/office/powerpoint/2010/main" val="1144327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however, the student is in the third grade in the current year, we look back only two years. This student is considered continuously enrolled.</a:t>
            </a:r>
          </a:p>
        </p:txBody>
      </p:sp>
      <p:sp>
        <p:nvSpPr>
          <p:cNvPr id="4" name="Slide Number Placeholder 3"/>
          <p:cNvSpPr>
            <a:spLocks noGrp="1"/>
          </p:cNvSpPr>
          <p:nvPr>
            <p:ph type="sldNum" sz="quarter" idx="10"/>
          </p:nvPr>
        </p:nvSpPr>
        <p:spPr/>
        <p:txBody>
          <a:bodyPr/>
          <a:lstStyle/>
          <a:p>
            <a:fld id="{363109F1-2522-436D-86BF-9F699451C875}" type="slidenum">
              <a:rPr lang="en-US" smtClean="0"/>
              <a:t>43</a:t>
            </a:fld>
            <a:endParaRPr lang="en-US" dirty="0"/>
          </a:p>
        </p:txBody>
      </p:sp>
    </p:spTree>
    <p:extLst>
      <p:ext uri="{BB962C8B-B14F-4D97-AF65-F5344CB8AC3E}">
        <p14:creationId xmlns:p14="http://schemas.microsoft.com/office/powerpoint/2010/main" val="1810287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3</a:t>
            </a:r>
            <a:r>
              <a:rPr lang="en-US" baseline="30000" dirty="0"/>
              <a:t>rd</a:t>
            </a:r>
            <a:r>
              <a:rPr lang="en-US" dirty="0"/>
              <a:t> grader in this slide is considered non-continuously enrolled because he or she does not have three continuous years in the district.</a:t>
            </a:r>
          </a:p>
        </p:txBody>
      </p:sp>
      <p:sp>
        <p:nvSpPr>
          <p:cNvPr id="4" name="Slide Number Placeholder 3"/>
          <p:cNvSpPr>
            <a:spLocks noGrp="1"/>
          </p:cNvSpPr>
          <p:nvPr>
            <p:ph type="sldNum" sz="quarter" idx="10"/>
          </p:nvPr>
        </p:nvSpPr>
        <p:spPr/>
        <p:txBody>
          <a:bodyPr/>
          <a:lstStyle/>
          <a:p>
            <a:fld id="{363109F1-2522-436D-86BF-9F699451C875}" type="slidenum">
              <a:rPr lang="en-US" smtClean="0"/>
              <a:t>44</a:t>
            </a:fld>
            <a:endParaRPr lang="en-US" dirty="0"/>
          </a:p>
        </p:txBody>
      </p:sp>
    </p:spTree>
    <p:extLst>
      <p:ext uri="{BB962C8B-B14F-4D97-AF65-F5344CB8AC3E}">
        <p14:creationId xmlns:p14="http://schemas.microsoft.com/office/powerpoint/2010/main" val="1041577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an example for a campus. Moving left to right, the student is on the campus on the snapshot date in 2017 and was also in the PEIMS snapshot for the district for the previous three years. This student is considered continuously enrolled. </a:t>
            </a:r>
          </a:p>
        </p:txBody>
      </p:sp>
      <p:sp>
        <p:nvSpPr>
          <p:cNvPr id="4" name="Slide Number Placeholder 3"/>
          <p:cNvSpPr>
            <a:spLocks noGrp="1"/>
          </p:cNvSpPr>
          <p:nvPr>
            <p:ph type="sldNum" sz="quarter" idx="10"/>
          </p:nvPr>
        </p:nvSpPr>
        <p:spPr/>
        <p:txBody>
          <a:bodyPr/>
          <a:lstStyle/>
          <a:p>
            <a:fld id="{363109F1-2522-436D-86BF-9F699451C875}" type="slidenum">
              <a:rPr lang="en-US" smtClean="0"/>
              <a:t>45</a:t>
            </a:fld>
            <a:endParaRPr lang="en-US" dirty="0"/>
          </a:p>
        </p:txBody>
      </p:sp>
    </p:spTree>
    <p:extLst>
      <p:ext uri="{BB962C8B-B14F-4D97-AF65-F5344CB8AC3E}">
        <p14:creationId xmlns:p14="http://schemas.microsoft.com/office/powerpoint/2010/main" val="600157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Moving left to right, this student was on the campus on the snapshot date in 2017 (10</a:t>
            </a:r>
            <a:r>
              <a:rPr lang="en-US" baseline="30000" dirty="0"/>
              <a:t>th</a:t>
            </a:r>
            <a:r>
              <a:rPr lang="en-US" dirty="0"/>
              <a:t> grade) and was also in the PEIMS snapshot for the district for only the previous two years. This student is considered non-continuously enrolled. </a:t>
            </a:r>
          </a:p>
        </p:txBody>
      </p:sp>
      <p:sp>
        <p:nvSpPr>
          <p:cNvPr id="4" name="Slide Number Placeholder 3"/>
          <p:cNvSpPr>
            <a:spLocks noGrp="1"/>
          </p:cNvSpPr>
          <p:nvPr>
            <p:ph type="sldNum" sz="quarter" idx="10"/>
          </p:nvPr>
        </p:nvSpPr>
        <p:spPr/>
        <p:txBody>
          <a:bodyPr/>
          <a:lstStyle/>
          <a:p>
            <a:fld id="{363109F1-2522-436D-86BF-9F699451C875}" type="slidenum">
              <a:rPr lang="en-US" smtClean="0"/>
              <a:t>46</a:t>
            </a:fld>
            <a:endParaRPr lang="en-US" dirty="0"/>
          </a:p>
        </p:txBody>
      </p:sp>
    </p:spTree>
    <p:extLst>
      <p:ext uri="{BB962C8B-B14F-4D97-AF65-F5344CB8AC3E}">
        <p14:creationId xmlns:p14="http://schemas.microsoft.com/office/powerpoint/2010/main" val="1814171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however, the student is in the third grade in the current year, we look back only two years. This student is considered continuously enrolled.</a:t>
            </a:r>
          </a:p>
        </p:txBody>
      </p:sp>
      <p:sp>
        <p:nvSpPr>
          <p:cNvPr id="4" name="Slide Number Placeholder 3"/>
          <p:cNvSpPr>
            <a:spLocks noGrp="1"/>
          </p:cNvSpPr>
          <p:nvPr>
            <p:ph type="sldNum" sz="quarter" idx="10"/>
          </p:nvPr>
        </p:nvSpPr>
        <p:spPr/>
        <p:txBody>
          <a:bodyPr/>
          <a:lstStyle/>
          <a:p>
            <a:fld id="{363109F1-2522-436D-86BF-9F699451C875}" type="slidenum">
              <a:rPr lang="en-US" smtClean="0"/>
              <a:t>47</a:t>
            </a:fld>
            <a:endParaRPr lang="en-US" dirty="0"/>
          </a:p>
        </p:txBody>
      </p:sp>
    </p:spTree>
    <p:extLst>
      <p:ext uri="{BB962C8B-B14F-4D97-AF65-F5344CB8AC3E}">
        <p14:creationId xmlns:p14="http://schemas.microsoft.com/office/powerpoint/2010/main" val="127522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a:t>
            </a:r>
            <a:r>
              <a:rPr lang="en-US" baseline="30000" dirty="0"/>
              <a:t>rd</a:t>
            </a:r>
            <a:r>
              <a:rPr lang="en-US" dirty="0"/>
              <a:t> grader in this slide is considered non-continuously enrolled because he or she does not have three continuous years in the district.</a:t>
            </a:r>
          </a:p>
        </p:txBody>
      </p:sp>
      <p:sp>
        <p:nvSpPr>
          <p:cNvPr id="4" name="Slide Number Placeholder 3"/>
          <p:cNvSpPr>
            <a:spLocks noGrp="1"/>
          </p:cNvSpPr>
          <p:nvPr>
            <p:ph type="sldNum" sz="quarter" idx="10"/>
          </p:nvPr>
        </p:nvSpPr>
        <p:spPr/>
        <p:txBody>
          <a:bodyPr/>
          <a:lstStyle/>
          <a:p>
            <a:fld id="{363109F1-2522-436D-86BF-9F699451C875}" type="slidenum">
              <a:rPr lang="en-US" smtClean="0"/>
              <a:t>48</a:t>
            </a:fld>
            <a:endParaRPr lang="en-US" dirty="0"/>
          </a:p>
        </p:txBody>
      </p:sp>
    </p:spTree>
    <p:extLst>
      <p:ext uri="{BB962C8B-B14F-4D97-AF65-F5344CB8AC3E}">
        <p14:creationId xmlns:p14="http://schemas.microsoft.com/office/powerpoint/2010/main" val="568963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50</a:t>
            </a:fld>
            <a:endParaRPr lang="en-US"/>
          </a:p>
        </p:txBody>
      </p:sp>
    </p:spTree>
    <p:extLst>
      <p:ext uri="{BB962C8B-B14F-4D97-AF65-F5344CB8AC3E}">
        <p14:creationId xmlns:p14="http://schemas.microsoft.com/office/powerpoint/2010/main" val="84633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 the overall grade, TEA will use the best of the Student Achievement domain or School Progress domain and combine it with the grade of the Closing the Gaps domain, which must account for at least 30% of the overall grade. </a:t>
            </a:r>
          </a:p>
          <a:p>
            <a:r>
              <a:rPr lang="en-US" dirty="0"/>
              <a:t>-This can only be applied to districts or campuses that do not have an F in either the student achievement or school progress domain. If a district or campus receives an F in either of those two domains, TEA will use a grade of no greater than B for that portion of the overall grade.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FACDD-CF80-0846-A9D4-A013DD70DE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538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Elementary School Weight</a:t>
            </a:r>
          </a:p>
        </p:txBody>
      </p:sp>
      <p:sp>
        <p:nvSpPr>
          <p:cNvPr id="4" name="Slide Number Placeholder 3"/>
          <p:cNvSpPr>
            <a:spLocks noGrp="1"/>
          </p:cNvSpPr>
          <p:nvPr>
            <p:ph type="sldNum" sz="quarter" idx="10"/>
          </p:nvPr>
        </p:nvSpPr>
        <p:spPr/>
        <p:txBody>
          <a:bodyPr/>
          <a:lstStyle/>
          <a:p>
            <a:fld id="{CE9FACDD-CF80-0846-A9D4-A013DD70DEFB}" type="slidenum">
              <a:rPr lang="en-US" smtClean="0"/>
              <a:t>51</a:t>
            </a:fld>
            <a:endParaRPr lang="en-US"/>
          </a:p>
        </p:txBody>
      </p:sp>
    </p:spTree>
    <p:extLst>
      <p:ext uri="{BB962C8B-B14F-4D97-AF65-F5344CB8AC3E}">
        <p14:creationId xmlns:p14="http://schemas.microsoft.com/office/powerpoint/2010/main" val="2080169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52</a:t>
            </a:fld>
            <a:endParaRPr lang="en-US"/>
          </a:p>
        </p:txBody>
      </p:sp>
    </p:spTree>
    <p:extLst>
      <p:ext uri="{BB962C8B-B14F-4D97-AF65-F5344CB8AC3E}">
        <p14:creationId xmlns:p14="http://schemas.microsoft.com/office/powerpoint/2010/main" val="1755283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School Weight</a:t>
            </a:r>
          </a:p>
        </p:txBody>
      </p:sp>
      <p:sp>
        <p:nvSpPr>
          <p:cNvPr id="4" name="Slide Number Placeholder 3"/>
          <p:cNvSpPr>
            <a:spLocks noGrp="1"/>
          </p:cNvSpPr>
          <p:nvPr>
            <p:ph type="sldNum" sz="quarter" idx="10"/>
          </p:nvPr>
        </p:nvSpPr>
        <p:spPr/>
        <p:txBody>
          <a:bodyPr/>
          <a:lstStyle/>
          <a:p>
            <a:fld id="{CE9FACDD-CF80-0846-A9D4-A013DD70DEFB}" type="slidenum">
              <a:rPr lang="en-US" smtClean="0"/>
              <a:t>53</a:t>
            </a:fld>
            <a:endParaRPr lang="en-US"/>
          </a:p>
        </p:txBody>
      </p:sp>
    </p:spTree>
    <p:extLst>
      <p:ext uri="{BB962C8B-B14F-4D97-AF65-F5344CB8AC3E}">
        <p14:creationId xmlns:p14="http://schemas.microsoft.com/office/powerpoint/2010/main" val="290087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55</a:t>
            </a:fld>
            <a:endParaRPr lang="en-US"/>
          </a:p>
        </p:txBody>
      </p:sp>
    </p:spTree>
    <p:extLst>
      <p:ext uri="{BB962C8B-B14F-4D97-AF65-F5344CB8AC3E}">
        <p14:creationId xmlns:p14="http://schemas.microsoft.com/office/powerpoint/2010/main" val="965952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FACDD-CF80-0846-A9D4-A013DD70DE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327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66</a:t>
            </a:fld>
            <a:endParaRPr lang="en-US" dirty="0"/>
          </a:p>
        </p:txBody>
      </p:sp>
    </p:spTree>
    <p:extLst>
      <p:ext uri="{BB962C8B-B14F-4D97-AF65-F5344CB8AC3E}">
        <p14:creationId xmlns:p14="http://schemas.microsoft.com/office/powerpoint/2010/main" val="14231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10</a:t>
            </a:fld>
            <a:endParaRPr lang="en-US" dirty="0"/>
          </a:p>
        </p:txBody>
      </p:sp>
    </p:spTree>
    <p:extLst>
      <p:ext uri="{BB962C8B-B14F-4D97-AF65-F5344CB8AC3E}">
        <p14:creationId xmlns:p14="http://schemas.microsoft.com/office/powerpoint/2010/main" val="114275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11</a:t>
            </a:fld>
            <a:endParaRPr lang="en-US" dirty="0"/>
          </a:p>
        </p:txBody>
      </p:sp>
    </p:spTree>
    <p:extLst>
      <p:ext uri="{BB962C8B-B14F-4D97-AF65-F5344CB8AC3E}">
        <p14:creationId xmlns:p14="http://schemas.microsoft.com/office/powerpoint/2010/main" val="1555815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12</a:t>
            </a:fld>
            <a:endParaRPr lang="en-US" dirty="0"/>
          </a:p>
        </p:txBody>
      </p:sp>
    </p:spTree>
    <p:extLst>
      <p:ext uri="{BB962C8B-B14F-4D97-AF65-F5344CB8AC3E}">
        <p14:creationId xmlns:p14="http://schemas.microsoft.com/office/powerpoint/2010/main" val="5638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calculate the STAAR portion of the Student Achievement domain, TEA will average the percentage of students who achieve each of the three performance levels: approaches grade level, meets grade level, and masters grade level. </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13</a:t>
            </a:fld>
            <a:endParaRPr lang="en-US" dirty="0"/>
          </a:p>
        </p:txBody>
      </p:sp>
    </p:spTree>
    <p:extLst>
      <p:ext uri="{BB962C8B-B14F-4D97-AF65-F5344CB8AC3E}">
        <p14:creationId xmlns:p14="http://schemas.microsoft.com/office/powerpoint/2010/main" val="77746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14</a:t>
            </a:fld>
            <a:endParaRPr lang="en-US" dirty="0"/>
          </a:p>
        </p:txBody>
      </p:sp>
    </p:spTree>
    <p:extLst>
      <p:ext uri="{BB962C8B-B14F-4D97-AF65-F5344CB8AC3E}">
        <p14:creationId xmlns:p14="http://schemas.microsoft.com/office/powerpoint/2010/main" val="113538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20AF60-34EA-4952-888A-0054D6A3B64F}" type="datetime1">
              <a:rPr lang="en-US" smtClean="0">
                <a:solidFill>
                  <a:schemeClr val="accent1">
                    <a:lumMod val="60000"/>
                    <a:lumOff val="40000"/>
                  </a:schemeClr>
                </a:solidFill>
              </a:rPr>
              <a:t>4/15/2019</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7809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F64A0E-7E47-5649-B75C-84712CE8C2F5}"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64A0E-7E47-5649-B75C-84712CE8C2F5}"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A0E-7E47-5649-B75C-84712CE8C2F5}"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F64A0E-7E47-5649-B75C-84712CE8C2F5}" type="datetimeFigureOut">
              <a:rPr lang="en-US" smtClean="0"/>
              <a:t>4/15/2019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B6B5A8B-5C51-E141-90B4-CFD4D03FB02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chapa@esc1.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7.emf"/></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7.emf"/></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8.emf"/></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tea.texas.gov/perfreport/tapr/index.html"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ea.texas.gov/A-F/"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ea.texas.gov/A-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7810" y="2544030"/>
            <a:ext cx="7349658" cy="1524000"/>
          </a:xfrm>
        </p:spPr>
        <p:txBody>
          <a:bodyPr/>
          <a:lstStyle/>
          <a:p>
            <a:r>
              <a:rPr lang="en-US" sz="50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ELL Leadership Academy</a:t>
            </a:r>
          </a:p>
        </p:txBody>
      </p:sp>
      <p:sp>
        <p:nvSpPr>
          <p:cNvPr id="6" name="Text Placeholder 5"/>
          <p:cNvSpPr>
            <a:spLocks noGrp="1"/>
          </p:cNvSpPr>
          <p:nvPr>
            <p:ph type="subTitle" idx="1"/>
          </p:nvPr>
        </p:nvSpPr>
        <p:spPr>
          <a:xfrm>
            <a:off x="2387944" y="4501692"/>
            <a:ext cx="6403743" cy="990600"/>
          </a:xfrm>
        </p:spPr>
        <p:txBody>
          <a:bodyPr>
            <a:noAutofit/>
          </a:bodyPr>
          <a:lstStyle/>
          <a:p>
            <a:r>
              <a:rPr lang="en-US" sz="1800" b="1" dirty="0"/>
              <a:t>Karina E. Chapa, M.Ed.</a:t>
            </a:r>
          </a:p>
          <a:p>
            <a:r>
              <a:rPr lang="en-US" sz="1800" dirty="0"/>
              <a:t>Language Proficiency, </a:t>
            </a:r>
            <a:r>
              <a:rPr lang="en-US" sz="1800" dirty="0" err="1"/>
              <a:t>Biliteracy</a:t>
            </a:r>
            <a:r>
              <a:rPr lang="en-US" sz="1800" dirty="0"/>
              <a:t> and Cultural Diversity Director</a:t>
            </a:r>
          </a:p>
          <a:p>
            <a:r>
              <a:rPr lang="en-US" sz="1800" u="sng" dirty="0">
                <a:hlinkClick r:id="rId2"/>
              </a:rPr>
              <a:t>kchapa@esc1.net</a:t>
            </a:r>
            <a:endParaRPr lang="en-US" sz="1800" u="sng" dirty="0"/>
          </a:p>
          <a:p>
            <a:r>
              <a:rPr lang="en-US" sz="1800" dirty="0"/>
              <a:t>Twitter @esc1bilingual @</a:t>
            </a:r>
            <a:r>
              <a:rPr lang="en-US" sz="1800" dirty="0" err="1"/>
              <a:t>bilingualpride</a:t>
            </a:r>
            <a:endParaRPr lang="en-US" sz="1800" dirty="0"/>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63" y="4449440"/>
            <a:ext cx="1486244" cy="1481086"/>
          </a:xfrm>
          <a:prstGeom prst="rect">
            <a:avLst/>
          </a:prstGeom>
        </p:spPr>
      </p:pic>
    </p:spTree>
    <p:extLst>
      <p:ext uri="{BB962C8B-B14F-4D97-AF65-F5344CB8AC3E}">
        <p14:creationId xmlns:p14="http://schemas.microsoft.com/office/powerpoint/2010/main" val="1825733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23805" y="535345"/>
            <a:ext cx="7755441"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 </a:t>
            </a:r>
          </a:p>
          <a:p>
            <a:pPr>
              <a:lnSpc>
                <a:spcPct val="100000"/>
              </a:lnSpc>
            </a:pPr>
            <a:r>
              <a:rPr lang="en-US" sz="3200" dirty="0">
                <a:solidFill>
                  <a:schemeClr val="tx1"/>
                </a:solidFill>
                <a:latin typeface="Century Gothic" panose="020B0502020202020204" pitchFamily="34" charset="0"/>
              </a:rPr>
              <a:t>New Labels/Grades</a:t>
            </a:r>
            <a:endParaRPr lang="en-US" sz="32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937" y="2718603"/>
            <a:ext cx="2117047" cy="2789753"/>
          </a:xfrm>
          <a:prstGeom prst="rect">
            <a:avLst/>
          </a:prstGeom>
        </p:spPr>
      </p:pic>
      <p:sp>
        <p:nvSpPr>
          <p:cNvPr id="9" name="TextBox 8"/>
          <p:cNvSpPr txBox="1"/>
          <p:nvPr/>
        </p:nvSpPr>
        <p:spPr>
          <a:xfrm>
            <a:off x="799163" y="2078300"/>
            <a:ext cx="5553052" cy="3683060"/>
          </a:xfrm>
          <a:prstGeom prst="rect">
            <a:avLst/>
          </a:prstGeom>
          <a:noFill/>
        </p:spPr>
        <p:txBody>
          <a:bodyPr wrap="square" rtlCol="0">
            <a:spAutoFit/>
          </a:bodyPr>
          <a:lstStyle/>
          <a:p>
            <a:pPr>
              <a:lnSpc>
                <a:spcPts val="5625"/>
              </a:lnSpc>
            </a:pPr>
            <a:r>
              <a:rPr lang="en-US" sz="3000" b="1" dirty="0">
                <a:solidFill>
                  <a:schemeClr val="accent2"/>
                </a:solidFill>
                <a:latin typeface="Century Gothic" panose="020B0502020202020204" pitchFamily="34" charset="0"/>
              </a:rPr>
              <a:t>A </a:t>
            </a:r>
            <a:r>
              <a:rPr lang="en-US" dirty="0">
                <a:latin typeface="Century Gothic" panose="020B0502020202020204" pitchFamily="34" charset="0"/>
              </a:rPr>
              <a:t>= Exemplary Performance   </a:t>
            </a:r>
            <a:endParaRPr lang="en-US" sz="3000" dirty="0">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B </a:t>
            </a:r>
            <a:r>
              <a:rPr lang="en-US" dirty="0">
                <a:latin typeface="Century Gothic" panose="020B0502020202020204" pitchFamily="34" charset="0"/>
              </a:rPr>
              <a:t>= Recognized Performance</a:t>
            </a:r>
            <a:r>
              <a:rPr lang="en-US" b="1" dirty="0">
                <a:solidFill>
                  <a:schemeClr val="accent2"/>
                </a:solidFill>
                <a:latin typeface="Century Gothic" panose="020B0502020202020204" pitchFamily="34" charset="0"/>
              </a:rPr>
              <a:t>  </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C </a:t>
            </a:r>
            <a:r>
              <a:rPr lang="en-US" dirty="0">
                <a:latin typeface="Century Gothic" panose="020B0502020202020204" pitchFamily="34" charset="0"/>
              </a:rPr>
              <a:t>= Acceptable Performance</a:t>
            </a:r>
            <a:r>
              <a:rPr lang="en-US" b="1" dirty="0">
                <a:solidFill>
                  <a:schemeClr val="accent2"/>
                </a:solidFill>
                <a:latin typeface="Century Gothic" panose="020B0502020202020204" pitchFamily="34" charset="0"/>
              </a:rPr>
              <a:t> </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D</a:t>
            </a:r>
            <a:r>
              <a:rPr lang="en-US" sz="2400" dirty="0">
                <a:solidFill>
                  <a:schemeClr val="tx1">
                    <a:lumMod val="65000"/>
                    <a:lumOff val="35000"/>
                  </a:schemeClr>
                </a:solidFill>
                <a:latin typeface="Century Gothic" panose="020B0502020202020204" pitchFamily="34" charset="0"/>
              </a:rPr>
              <a:t> </a:t>
            </a:r>
            <a:r>
              <a:rPr lang="en-US" dirty="0">
                <a:latin typeface="Century Gothic" panose="020B0502020202020204" pitchFamily="34" charset="0"/>
              </a:rPr>
              <a:t>= In Need of Improvement</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F </a:t>
            </a:r>
            <a:r>
              <a:rPr lang="en-US" dirty="0">
                <a:latin typeface="Century Gothic" panose="020B0502020202020204" pitchFamily="34" charset="0"/>
              </a:rPr>
              <a:t>= Unacceptable Performance</a:t>
            </a:r>
            <a:r>
              <a:rPr lang="en-US" b="1" dirty="0">
                <a:solidFill>
                  <a:schemeClr val="accent2"/>
                </a:solidFill>
                <a:latin typeface="Century Gothic" panose="020B0502020202020204" pitchFamily="34" charset="0"/>
              </a:rPr>
              <a:t> </a:t>
            </a:r>
            <a:endParaRPr lang="en-US" sz="2100" b="1" dirty="0">
              <a:latin typeface="Century Gothic" panose="020B0502020202020204" pitchFamily="34" charset="0"/>
            </a:endParaRPr>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8167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623805" y="574928"/>
            <a:ext cx="768178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dirty="0">
                <a:solidFill>
                  <a:schemeClr val="tx1"/>
                </a:solidFill>
                <a:latin typeface="Century Gothic" panose="020B0502020202020204" pitchFamily="34" charset="0"/>
              </a:rPr>
              <a:t>Texas Higher Education Strategic Plan: 2015-2030</a:t>
            </a:r>
            <a:endParaRPr lang="en-US" sz="3200" dirty="0">
              <a:solidFill>
                <a:schemeClr val="accent1">
                  <a:lumMod val="75000"/>
                </a:schemeClr>
              </a:solidFill>
              <a:latin typeface="Century Gothic" panose="020B0502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347" t="27602" r="16450" b="51111"/>
          <a:stretch/>
        </p:blipFill>
        <p:spPr>
          <a:xfrm>
            <a:off x="623805" y="2936494"/>
            <a:ext cx="2753036" cy="1128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694" t="20118" r="6729" b="27953"/>
          <a:stretch/>
        </p:blipFill>
        <p:spPr>
          <a:xfrm>
            <a:off x="3705726" y="2081438"/>
            <a:ext cx="4588042" cy="3561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
        <p:nvSpPr>
          <p:cNvPr id="4" name="TextBox 3"/>
          <p:cNvSpPr txBox="1"/>
          <p:nvPr/>
        </p:nvSpPr>
        <p:spPr>
          <a:xfrm>
            <a:off x="524435" y="4219099"/>
            <a:ext cx="2852406" cy="400110"/>
          </a:xfrm>
          <a:prstGeom prst="rect">
            <a:avLst/>
          </a:prstGeom>
          <a:noFill/>
        </p:spPr>
        <p:txBody>
          <a:bodyPr wrap="square" rtlCol="0">
            <a:spAutoFit/>
          </a:bodyPr>
          <a:lstStyle/>
          <a:p>
            <a:pPr algn="ctr"/>
            <a:r>
              <a:rPr lang="en-US" sz="2000" dirty="0">
                <a:latin typeface="Century Gothic" charset="0"/>
                <a:ea typeface="Century Gothic" charset="0"/>
                <a:cs typeface="Century Gothic" charset="0"/>
              </a:rPr>
              <a:t>Expert Gallery Walk</a:t>
            </a:r>
          </a:p>
        </p:txBody>
      </p:sp>
    </p:spTree>
    <p:extLst>
      <p:ext uri="{BB962C8B-B14F-4D97-AF65-F5344CB8AC3E}">
        <p14:creationId xmlns:p14="http://schemas.microsoft.com/office/powerpoint/2010/main" val="16402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799164" y="1886844"/>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799163" y="989184"/>
            <a:ext cx="770903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Achievement: </a:t>
            </a:r>
            <a:r>
              <a:rPr lang="en-US" sz="3200" dirty="0">
                <a:solidFill>
                  <a:schemeClr val="tx1"/>
                </a:solidFill>
                <a:latin typeface="Century Gothic" panose="020B0502020202020204" pitchFamily="34" charset="0"/>
              </a:rPr>
              <a:t>Performance</a:t>
            </a:r>
            <a:endParaRPr lang="en-US" sz="3200" dirty="0">
              <a:solidFill>
                <a:schemeClr val="accent1">
                  <a:lumMod val="75000"/>
                </a:schemeClr>
              </a:solidFill>
              <a:latin typeface="Century Gothic" panose="020B0502020202020204" pitchFamily="34" charset="0"/>
            </a:endParaRPr>
          </a:p>
        </p:txBody>
      </p:sp>
      <p:sp>
        <p:nvSpPr>
          <p:cNvPr id="43" name="Rectangle 42">
            <a:extLst>
              <a:ext uri="{FF2B5EF4-FFF2-40B4-BE49-F238E27FC236}">
                <a16:creationId xmlns:a16="http://schemas.microsoft.com/office/drawing/2014/main" id="{33A3CDE1-48A2-4155-BE39-10F4E2DD5227}"/>
              </a:ext>
            </a:extLst>
          </p:cNvPr>
          <p:cNvSpPr/>
          <p:nvPr/>
        </p:nvSpPr>
        <p:spPr>
          <a:xfrm>
            <a:off x="799163" y="2162951"/>
            <a:ext cx="2387184" cy="3681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44" name="Picture 43">
            <a:extLst>
              <a:ext uri="{FF2B5EF4-FFF2-40B4-BE49-F238E27FC236}">
                <a16:creationId xmlns:a16="http://schemas.microsoft.com/office/drawing/2014/main" id="{9D1BF764-D42E-4DDD-A616-27A2EE619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206" y="2457097"/>
            <a:ext cx="1623098" cy="1693816"/>
          </a:xfrm>
          <a:prstGeom prst="rect">
            <a:avLst/>
          </a:prstGeom>
        </p:spPr>
      </p:pic>
      <p:sp>
        <p:nvSpPr>
          <p:cNvPr id="45" name="Rectangle 44">
            <a:extLst>
              <a:ext uri="{FF2B5EF4-FFF2-40B4-BE49-F238E27FC236}">
                <a16:creationId xmlns:a16="http://schemas.microsoft.com/office/drawing/2014/main" id="{B7D9DF87-1B76-4537-ABEB-133B1CFC11B7}"/>
              </a:ext>
            </a:extLst>
          </p:cNvPr>
          <p:cNvSpPr/>
          <p:nvPr/>
        </p:nvSpPr>
        <p:spPr>
          <a:xfrm>
            <a:off x="1275684" y="4350744"/>
            <a:ext cx="1434142" cy="913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47" name="Rectangle 46">
            <a:extLst>
              <a:ext uri="{FF2B5EF4-FFF2-40B4-BE49-F238E27FC236}">
                <a16:creationId xmlns:a16="http://schemas.microsoft.com/office/drawing/2014/main" id="{8EA6A898-E3B3-4B55-A9CD-1357780CAE09}"/>
              </a:ext>
            </a:extLst>
          </p:cNvPr>
          <p:cNvSpPr/>
          <p:nvPr/>
        </p:nvSpPr>
        <p:spPr>
          <a:xfrm>
            <a:off x="5543027" y="2742596"/>
            <a:ext cx="1425159" cy="221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0" name="Picture 49">
            <a:extLst>
              <a:ext uri="{FF2B5EF4-FFF2-40B4-BE49-F238E27FC236}">
                <a16:creationId xmlns:a16="http://schemas.microsoft.com/office/drawing/2014/main" id="{F8A2E949-C759-4BDA-B4A1-1BCA5797EC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958" y="3055678"/>
            <a:ext cx="750209" cy="787484"/>
          </a:xfrm>
          <a:prstGeom prst="rect">
            <a:avLst/>
          </a:prstGeom>
        </p:spPr>
      </p:pic>
      <p:sp>
        <p:nvSpPr>
          <p:cNvPr id="51" name="Rectangle 50">
            <a:extLst>
              <a:ext uri="{FF2B5EF4-FFF2-40B4-BE49-F238E27FC236}">
                <a16:creationId xmlns:a16="http://schemas.microsoft.com/office/drawing/2014/main" id="{61BF94D5-F493-4A06-A956-4D272A90BAEF}"/>
              </a:ext>
            </a:extLst>
          </p:cNvPr>
          <p:cNvSpPr/>
          <p:nvPr/>
        </p:nvSpPr>
        <p:spPr>
          <a:xfrm>
            <a:off x="5676817" y="3943637"/>
            <a:ext cx="1144202"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sp>
        <p:nvSpPr>
          <p:cNvPr id="55" name="Rectangle 54">
            <a:extLst>
              <a:ext uri="{FF2B5EF4-FFF2-40B4-BE49-F238E27FC236}">
                <a16:creationId xmlns:a16="http://schemas.microsoft.com/office/drawing/2014/main" id="{668EDADE-9C42-4B75-98BD-8CB3FD833C3B}"/>
              </a:ext>
            </a:extLst>
          </p:cNvPr>
          <p:cNvSpPr/>
          <p:nvPr/>
        </p:nvSpPr>
        <p:spPr>
          <a:xfrm>
            <a:off x="3632992" y="2742596"/>
            <a:ext cx="1433513" cy="221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6" name="Picture 55">
            <a:extLst>
              <a:ext uri="{FF2B5EF4-FFF2-40B4-BE49-F238E27FC236}">
                <a16:creationId xmlns:a16="http://schemas.microsoft.com/office/drawing/2014/main" id="{E2AA6808-13A7-47B9-900F-AA7735911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9131" y="3055677"/>
            <a:ext cx="760457" cy="793591"/>
          </a:xfrm>
          <a:prstGeom prst="rect">
            <a:avLst/>
          </a:prstGeom>
        </p:spPr>
      </p:pic>
      <p:sp>
        <p:nvSpPr>
          <p:cNvPr id="57" name="Rectangle 56">
            <a:extLst>
              <a:ext uri="{FF2B5EF4-FFF2-40B4-BE49-F238E27FC236}">
                <a16:creationId xmlns:a16="http://schemas.microsoft.com/office/drawing/2014/main" id="{EF34B9FD-1179-4F75-A4CE-6B20F0ACAF87}"/>
              </a:ext>
            </a:extLst>
          </p:cNvPr>
          <p:cNvSpPr/>
          <p:nvPr/>
        </p:nvSpPr>
        <p:spPr>
          <a:xfrm>
            <a:off x="3767567" y="3943637"/>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a:t>
            </a:r>
          </a:p>
          <a:p>
            <a:pPr algn="ctr"/>
            <a:r>
              <a:rPr lang="en-US" sz="1200" b="1" dirty="0">
                <a:solidFill>
                  <a:schemeClr val="accent2"/>
                </a:solidFill>
                <a:latin typeface="Century Gothic" panose="020B0502020202020204" pitchFamily="34" charset="0"/>
              </a:rPr>
              <a:t>Progress</a:t>
            </a:r>
          </a:p>
        </p:txBody>
      </p:sp>
      <p:pic>
        <p:nvPicPr>
          <p:cNvPr id="1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32373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93" y="3963133"/>
            <a:ext cx="1160242" cy="8808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88508736"/>
              </p:ext>
            </p:extLst>
          </p:nvPr>
        </p:nvGraphicFramePr>
        <p:xfrm>
          <a:off x="1903666" y="3688969"/>
          <a:ext cx="3772304" cy="2012405"/>
        </p:xfrm>
        <a:graphic>
          <a:graphicData uri="http://schemas.openxmlformats.org/drawingml/2006/table">
            <a:tbl>
              <a:tblPr firstRow="1" bandRow="1">
                <a:tableStyleId>{5C22544A-7EE6-4342-B048-85BDC9FD1C3A}</a:tableStyleId>
              </a:tblPr>
              <a:tblGrid>
                <a:gridCol w="2893510">
                  <a:extLst>
                    <a:ext uri="{9D8B030D-6E8A-4147-A177-3AD203B41FA5}">
                      <a16:colId xmlns:a16="http://schemas.microsoft.com/office/drawing/2014/main" val="20000"/>
                    </a:ext>
                  </a:extLst>
                </a:gridCol>
                <a:gridCol w="878794">
                  <a:extLst>
                    <a:ext uri="{9D8B030D-6E8A-4147-A177-3AD203B41FA5}">
                      <a16:colId xmlns:a16="http://schemas.microsoft.com/office/drawing/2014/main" val="20001"/>
                    </a:ext>
                  </a:extLst>
                </a:gridCol>
              </a:tblGrid>
              <a:tr h="320329">
                <a:tc>
                  <a:txBody>
                    <a:bodyPr/>
                    <a:lstStyle/>
                    <a:p>
                      <a:endParaRPr lang="en-US" sz="1000" dirty="0">
                        <a:latin typeface="Century Gothic" panose="020B0502020202020204" pitchFamily="34" charset="0"/>
                      </a:endParaRPr>
                    </a:p>
                  </a:txBody>
                  <a:tcPr marL="54185" marR="54185" marT="27092" marB="27092">
                    <a:solidFill>
                      <a:schemeClr val="accent2"/>
                    </a:solidFill>
                  </a:tcPr>
                </a:tc>
                <a:tc>
                  <a:txBody>
                    <a:bodyPr/>
                    <a:lstStyle/>
                    <a:p>
                      <a:r>
                        <a:rPr lang="en-US" sz="1000" dirty="0">
                          <a:latin typeface="Century Gothic" panose="020B0502020202020204" pitchFamily="34" charset="0"/>
                        </a:rPr>
                        <a:t>All </a:t>
                      </a:r>
                    </a:p>
                    <a:p>
                      <a:r>
                        <a:rPr lang="en-US" sz="1000" dirty="0">
                          <a:latin typeface="Century Gothic" panose="020B0502020202020204" pitchFamily="34" charset="0"/>
                        </a:rPr>
                        <a:t>Students</a:t>
                      </a:r>
                    </a:p>
                  </a:txBody>
                  <a:tcPr marL="54185" marR="54185" marT="27092" marB="27092">
                    <a:solidFill>
                      <a:schemeClr val="accent2"/>
                    </a:solidFill>
                  </a:tcPr>
                </a:tc>
                <a:extLst>
                  <a:ext uri="{0D108BD9-81ED-4DB2-BD59-A6C34878D82A}">
                    <a16:rowId xmlns:a16="http://schemas.microsoft.com/office/drawing/2014/main" val="10000"/>
                  </a:ext>
                </a:extLst>
              </a:tr>
              <a:tr h="236203">
                <a:tc>
                  <a:txBody>
                    <a:bodyPr/>
                    <a:lstStyle/>
                    <a:p>
                      <a:r>
                        <a:rPr lang="en-US" sz="1000" b="1" dirty="0">
                          <a:latin typeface="Century Gothic" panose="020B0502020202020204" pitchFamily="34" charset="0"/>
                        </a:rPr>
                        <a:t>Total Tests</a:t>
                      </a:r>
                    </a:p>
                  </a:txBody>
                  <a:tcPr marL="54185" marR="54185" marT="27092" marB="27092"/>
                </a:tc>
                <a:tc>
                  <a:txBody>
                    <a:bodyPr/>
                    <a:lstStyle/>
                    <a:p>
                      <a:pPr algn="l"/>
                      <a:r>
                        <a:rPr lang="en-US" sz="1100" b="1" dirty="0">
                          <a:latin typeface="Century Gothic" panose="020B0502020202020204" pitchFamily="34" charset="0"/>
                        </a:rPr>
                        <a:t>3,212</a:t>
                      </a:r>
                    </a:p>
                  </a:txBody>
                  <a:tcPr marL="54185" marR="54185" marT="27092" marB="27092"/>
                </a:tc>
                <a:extLst>
                  <a:ext uri="{0D108BD9-81ED-4DB2-BD59-A6C34878D82A}">
                    <a16:rowId xmlns:a16="http://schemas.microsoft.com/office/drawing/2014/main" val="10001"/>
                  </a:ext>
                </a:extLst>
              </a:tr>
              <a:tr h="236203">
                <a:tc>
                  <a:txBody>
                    <a:bodyPr/>
                    <a:lstStyle/>
                    <a:p>
                      <a:r>
                        <a:rPr lang="en-US" sz="1100" b="1" dirty="0">
                          <a:solidFill>
                            <a:schemeClr val="accent2"/>
                          </a:solidFill>
                          <a:latin typeface="Century Gothic" panose="020B0502020202020204" pitchFamily="34" charset="0"/>
                        </a:rPr>
                        <a:t>#</a:t>
                      </a:r>
                      <a:r>
                        <a:rPr lang="en-US" sz="1100" dirty="0">
                          <a:latin typeface="Century Gothic" panose="020B0502020202020204" pitchFamily="34" charset="0"/>
                        </a:rPr>
                        <a:t> Approaches Grade Level</a:t>
                      </a:r>
                      <a:r>
                        <a:rPr lang="en-US" sz="1100" baseline="0" dirty="0">
                          <a:latin typeface="Century Gothic" panose="020B0502020202020204" pitchFamily="34" charset="0"/>
                        </a:rPr>
                        <a:t> or Above</a:t>
                      </a:r>
                      <a:endParaRPr lang="en-US" sz="1100" dirty="0">
                        <a:latin typeface="Century Gothic" panose="020B0502020202020204" pitchFamily="34" charset="0"/>
                      </a:endParaRPr>
                    </a:p>
                  </a:txBody>
                  <a:tcPr marL="54185" marR="54185" marT="27092" marB="27092"/>
                </a:tc>
                <a:tc>
                  <a:txBody>
                    <a:bodyPr/>
                    <a:lstStyle/>
                    <a:p>
                      <a:r>
                        <a:rPr lang="en-US" sz="1100" dirty="0">
                          <a:latin typeface="Century Gothic" panose="020B0502020202020204" pitchFamily="34" charset="0"/>
                        </a:rPr>
                        <a:t>2,977</a:t>
                      </a:r>
                    </a:p>
                  </a:txBody>
                  <a:tcPr marL="54185" marR="54185" marT="27092" marB="27092"/>
                </a:tc>
                <a:extLst>
                  <a:ext uri="{0D108BD9-81ED-4DB2-BD59-A6C34878D82A}">
                    <a16:rowId xmlns:a16="http://schemas.microsoft.com/office/drawing/2014/main" val="10002"/>
                  </a:ext>
                </a:extLst>
              </a:tr>
              <a:tr h="236203">
                <a:tc>
                  <a:txBody>
                    <a:bodyPr/>
                    <a:lstStyle/>
                    <a:p>
                      <a:r>
                        <a:rPr lang="en-US" sz="1100" b="1" dirty="0">
                          <a:solidFill>
                            <a:schemeClr val="accent2"/>
                          </a:solidFill>
                          <a:latin typeface="Century Gothic" panose="020B0502020202020204" pitchFamily="34" charset="0"/>
                        </a:rPr>
                        <a:t>#</a:t>
                      </a:r>
                      <a:r>
                        <a:rPr lang="en-US" sz="1100" dirty="0">
                          <a:latin typeface="Century Gothic" panose="020B0502020202020204" pitchFamily="34" charset="0"/>
                        </a:rPr>
                        <a:t> Meets Grade Level </a:t>
                      </a:r>
                      <a:r>
                        <a:rPr lang="en-US" sz="1100" baseline="0" dirty="0">
                          <a:latin typeface="Century Gothic" panose="020B0502020202020204" pitchFamily="34" charset="0"/>
                        </a:rPr>
                        <a:t>or Above</a:t>
                      </a:r>
                      <a:endParaRPr lang="en-US" sz="1100" dirty="0">
                        <a:latin typeface="Century Gothic" panose="020B0502020202020204" pitchFamily="34" charset="0"/>
                      </a:endParaRPr>
                    </a:p>
                  </a:txBody>
                  <a:tcPr marL="54185" marR="54185" marT="27092" marB="27092"/>
                </a:tc>
                <a:tc>
                  <a:txBody>
                    <a:bodyPr/>
                    <a:lstStyle/>
                    <a:p>
                      <a:r>
                        <a:rPr lang="en-US" sz="1100" dirty="0">
                          <a:latin typeface="Century Gothic" panose="020B0502020202020204" pitchFamily="34" charset="0"/>
                        </a:rPr>
                        <a:t>1,945</a:t>
                      </a:r>
                    </a:p>
                  </a:txBody>
                  <a:tcPr marL="54185" marR="54185" marT="27092" marB="27092"/>
                </a:tc>
                <a:extLst>
                  <a:ext uri="{0D108BD9-81ED-4DB2-BD59-A6C34878D82A}">
                    <a16:rowId xmlns:a16="http://schemas.microsoft.com/office/drawing/2014/main" val="10003"/>
                  </a:ext>
                </a:extLst>
              </a:tr>
              <a:tr h="236203">
                <a:tc>
                  <a:txBody>
                    <a:bodyPr/>
                    <a:lstStyle/>
                    <a:p>
                      <a:r>
                        <a:rPr lang="en-US" sz="1100" b="1" dirty="0">
                          <a:solidFill>
                            <a:schemeClr val="accent2"/>
                          </a:solidFill>
                          <a:latin typeface="Century Gothic" panose="020B0502020202020204" pitchFamily="34" charset="0"/>
                        </a:rPr>
                        <a:t>#</a:t>
                      </a:r>
                      <a:r>
                        <a:rPr lang="en-US" sz="1100" dirty="0">
                          <a:latin typeface="Century Gothic" panose="020B0502020202020204" pitchFamily="34" charset="0"/>
                        </a:rPr>
                        <a:t> Masters Grade Level</a:t>
                      </a:r>
                    </a:p>
                  </a:txBody>
                  <a:tcPr marL="54185" marR="54185" marT="27092" marB="27092"/>
                </a:tc>
                <a:tc>
                  <a:txBody>
                    <a:bodyPr/>
                    <a:lstStyle/>
                    <a:p>
                      <a:r>
                        <a:rPr lang="en-US" sz="1100" dirty="0">
                          <a:latin typeface="Century Gothic" panose="020B0502020202020204" pitchFamily="34" charset="0"/>
                        </a:rPr>
                        <a:t>878</a:t>
                      </a:r>
                    </a:p>
                  </a:txBody>
                  <a:tcPr marL="54185" marR="54185" marT="27092" marB="27092"/>
                </a:tc>
                <a:extLst>
                  <a:ext uri="{0D108BD9-81ED-4DB2-BD59-A6C34878D82A}">
                    <a16:rowId xmlns:a16="http://schemas.microsoft.com/office/drawing/2014/main" val="10004"/>
                  </a:ext>
                </a:extLst>
              </a:tr>
              <a:tr h="236203">
                <a:tc>
                  <a:txBody>
                    <a:bodyPr/>
                    <a:lstStyle/>
                    <a:p>
                      <a:r>
                        <a:rPr lang="en-US" sz="1100" b="1" dirty="0">
                          <a:solidFill>
                            <a:schemeClr val="bg1"/>
                          </a:solidFill>
                          <a:latin typeface="Century Gothic" panose="020B0502020202020204" pitchFamily="34" charset="0"/>
                        </a:rPr>
                        <a:t>%</a:t>
                      </a:r>
                      <a:endParaRPr lang="en-US" sz="1100" dirty="0">
                        <a:solidFill>
                          <a:schemeClr val="bg1"/>
                        </a:solidFill>
                        <a:latin typeface="Century Gothic" panose="020B0502020202020204" pitchFamily="34" charset="0"/>
                      </a:endParaRPr>
                    </a:p>
                  </a:txBody>
                  <a:tcPr marL="54185" marR="54185" marT="27092" marB="27092">
                    <a:solidFill>
                      <a:schemeClr val="accent2"/>
                    </a:solidFill>
                  </a:tcPr>
                </a:tc>
                <a:tc>
                  <a:txBody>
                    <a:bodyPr/>
                    <a:lstStyle/>
                    <a:p>
                      <a:endParaRPr lang="en-US" sz="1100" b="1" dirty="0">
                        <a:solidFill>
                          <a:schemeClr val="bg1"/>
                        </a:solidFill>
                        <a:latin typeface="Century Gothic" panose="020B0502020202020204" pitchFamily="34" charset="0"/>
                      </a:endParaRPr>
                    </a:p>
                  </a:txBody>
                  <a:tcPr marL="54185" marR="54185" marT="27092" marB="27092">
                    <a:solidFill>
                      <a:schemeClr val="accent2"/>
                    </a:solidFill>
                  </a:tcPr>
                </a:tc>
                <a:extLst>
                  <a:ext uri="{0D108BD9-81ED-4DB2-BD59-A6C34878D82A}">
                    <a16:rowId xmlns:a16="http://schemas.microsoft.com/office/drawing/2014/main" val="10005"/>
                  </a:ext>
                </a:extLst>
              </a:tr>
              <a:tr h="236203">
                <a:tc>
                  <a:txBody>
                    <a:bodyPr/>
                    <a:lstStyle/>
                    <a:p>
                      <a:r>
                        <a:rPr lang="en-US" sz="1100" b="1" dirty="0">
                          <a:solidFill>
                            <a:schemeClr val="bg1"/>
                          </a:solidFill>
                          <a:latin typeface="Century Gothic" panose="020B0502020202020204" pitchFamily="34" charset="0"/>
                        </a:rPr>
                        <a:t>%</a:t>
                      </a:r>
                      <a:endParaRPr lang="en-US" sz="1100" dirty="0">
                        <a:solidFill>
                          <a:schemeClr val="bg1"/>
                        </a:solidFill>
                        <a:latin typeface="Century Gothic" panose="020B0502020202020204" pitchFamily="34" charset="0"/>
                      </a:endParaRPr>
                    </a:p>
                  </a:txBody>
                  <a:tcPr marL="54185" marR="54185" marT="27092" marB="27092">
                    <a:solidFill>
                      <a:schemeClr val="accent2">
                        <a:lumMod val="60000"/>
                        <a:lumOff val="40000"/>
                      </a:schemeClr>
                    </a:solidFill>
                  </a:tcPr>
                </a:tc>
                <a:tc>
                  <a:txBody>
                    <a:bodyPr/>
                    <a:lstStyle/>
                    <a:p>
                      <a:endParaRPr lang="en-US" sz="1100" b="1" dirty="0">
                        <a:solidFill>
                          <a:schemeClr val="bg1"/>
                        </a:solidFill>
                        <a:latin typeface="Century Gothic" panose="020B0502020202020204" pitchFamily="34" charset="0"/>
                      </a:endParaRPr>
                    </a:p>
                  </a:txBody>
                  <a:tcPr marL="54185" marR="54185" marT="27092" marB="27092">
                    <a:solidFill>
                      <a:schemeClr val="accent2">
                        <a:lumMod val="60000"/>
                        <a:lumOff val="40000"/>
                      </a:schemeClr>
                    </a:solidFill>
                  </a:tcPr>
                </a:tc>
                <a:extLst>
                  <a:ext uri="{0D108BD9-81ED-4DB2-BD59-A6C34878D82A}">
                    <a16:rowId xmlns:a16="http://schemas.microsoft.com/office/drawing/2014/main" val="10006"/>
                  </a:ext>
                </a:extLst>
              </a:tr>
              <a:tr h="236203">
                <a:tc>
                  <a:txBody>
                    <a:bodyPr/>
                    <a:lstStyle/>
                    <a:p>
                      <a:r>
                        <a:rPr lang="en-US" sz="1100" b="1" dirty="0">
                          <a:solidFill>
                            <a:schemeClr val="bg1"/>
                          </a:solidFill>
                          <a:latin typeface="Century Gothic" panose="020B0502020202020204" pitchFamily="34" charset="0"/>
                        </a:rPr>
                        <a:t>%</a:t>
                      </a:r>
                      <a:r>
                        <a:rPr lang="en-US" sz="1100" kern="1200" dirty="0">
                          <a:solidFill>
                            <a:schemeClr val="bg1"/>
                          </a:solidFill>
                          <a:latin typeface="Century Gothic" panose="020B0502020202020204" pitchFamily="34" charset="0"/>
                          <a:ea typeface="+mn-ea"/>
                          <a:cs typeface="+mn-cs"/>
                        </a:rPr>
                        <a:t> </a:t>
                      </a:r>
                      <a:endParaRPr lang="en-US" sz="1100" dirty="0">
                        <a:solidFill>
                          <a:schemeClr val="bg1"/>
                        </a:solidFill>
                        <a:latin typeface="Century Gothic" panose="020B0502020202020204" pitchFamily="34" charset="0"/>
                      </a:endParaRPr>
                    </a:p>
                  </a:txBody>
                  <a:tcPr marL="54185" marR="54185" marT="27092" marB="27092">
                    <a:solidFill>
                      <a:schemeClr val="accent2"/>
                    </a:solidFill>
                  </a:tcPr>
                </a:tc>
                <a:tc>
                  <a:txBody>
                    <a:bodyPr/>
                    <a:lstStyle/>
                    <a:p>
                      <a:endParaRPr lang="en-US" sz="1100" b="1" dirty="0">
                        <a:solidFill>
                          <a:schemeClr val="bg1"/>
                        </a:solidFill>
                        <a:latin typeface="Century Gothic" panose="020B0502020202020204" pitchFamily="34" charset="0"/>
                      </a:endParaRPr>
                    </a:p>
                  </a:txBody>
                  <a:tcPr marL="54185" marR="54185" marT="27092" marB="27092">
                    <a:solidFill>
                      <a:schemeClr val="accent2"/>
                    </a:solidFill>
                  </a:tcPr>
                </a:tc>
                <a:extLst>
                  <a:ext uri="{0D108BD9-81ED-4DB2-BD59-A6C34878D82A}">
                    <a16:rowId xmlns:a16="http://schemas.microsoft.com/office/drawing/2014/main" val="10007"/>
                  </a:ext>
                </a:extLst>
              </a:tr>
            </a:tbl>
          </a:graphicData>
        </a:graphic>
      </p:graphicFrame>
      <p:cxnSp>
        <p:nvCxnSpPr>
          <p:cNvPr id="12" name="Straight Connector 11"/>
          <p:cNvCxnSpPr/>
          <p:nvPr/>
        </p:nvCxnSpPr>
        <p:spPr>
          <a:xfrm flipV="1">
            <a:off x="1701031" y="3745161"/>
            <a:ext cx="202632" cy="82600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01031" y="4843929"/>
            <a:ext cx="202632" cy="72146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14071" y="5114678"/>
            <a:ext cx="37017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981294" y="4821038"/>
            <a:ext cx="116905" cy="2970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14071" y="5309733"/>
            <a:ext cx="65075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261866" y="4821038"/>
            <a:ext cx="214292" cy="49210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614074" y="5527942"/>
            <a:ext cx="92222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530391" y="4829909"/>
            <a:ext cx="305252" cy="70099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892362" y="4217527"/>
            <a:ext cx="1302507" cy="578945"/>
            <a:chOff x="6676981" y="3474554"/>
            <a:chExt cx="1736676" cy="771927"/>
          </a:xfrm>
        </p:grpSpPr>
        <p:sp>
          <p:nvSpPr>
            <p:cNvPr id="48" name="Title 1"/>
            <p:cNvSpPr txBox="1">
              <a:spLocks/>
            </p:cNvSpPr>
            <p:nvPr/>
          </p:nvSpPr>
          <p:spPr>
            <a:xfrm>
              <a:off x="6676981" y="3910671"/>
              <a:ext cx="1736676" cy="33581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125" dirty="0">
                  <a:solidFill>
                    <a:schemeClr val="tx1"/>
                  </a:solidFill>
                  <a:latin typeface="Century Gothic" panose="020B0502020202020204" pitchFamily="34" charset="0"/>
                </a:rPr>
                <a:t>92.7</a:t>
              </a:r>
              <a:r>
                <a:rPr lang="en-US" sz="1125" dirty="0">
                  <a:solidFill>
                    <a:schemeClr val="accent2"/>
                  </a:solidFill>
                  <a:latin typeface="Century Gothic" panose="020B0502020202020204" pitchFamily="34" charset="0"/>
                </a:rPr>
                <a:t> </a:t>
              </a:r>
              <a:r>
                <a:rPr lang="en-US" sz="1125" b="1" dirty="0">
                  <a:solidFill>
                    <a:schemeClr val="accent2"/>
                  </a:solidFill>
                  <a:latin typeface="Century Gothic" panose="020B0502020202020204" pitchFamily="34" charset="0"/>
                </a:rPr>
                <a:t>+</a:t>
              </a:r>
              <a:r>
                <a:rPr lang="en-US" sz="1125" dirty="0">
                  <a:solidFill>
                    <a:schemeClr val="accent2"/>
                  </a:solidFill>
                  <a:latin typeface="Century Gothic" panose="020B0502020202020204" pitchFamily="34" charset="0"/>
                </a:rPr>
                <a:t> </a:t>
              </a:r>
              <a:r>
                <a:rPr lang="en-US" sz="1125" dirty="0">
                  <a:solidFill>
                    <a:schemeClr val="tx1"/>
                  </a:solidFill>
                  <a:latin typeface="Century Gothic" panose="020B0502020202020204" pitchFamily="34" charset="0"/>
                </a:rPr>
                <a:t>60.6</a:t>
              </a:r>
              <a:r>
                <a:rPr lang="en-US" sz="1125" dirty="0">
                  <a:solidFill>
                    <a:schemeClr val="accent2"/>
                  </a:solidFill>
                  <a:latin typeface="Century Gothic" panose="020B0502020202020204" pitchFamily="34" charset="0"/>
                </a:rPr>
                <a:t> </a:t>
              </a:r>
              <a:r>
                <a:rPr lang="en-US" sz="1125" b="1" dirty="0">
                  <a:solidFill>
                    <a:schemeClr val="accent2"/>
                  </a:solidFill>
                  <a:latin typeface="Century Gothic" panose="020B0502020202020204" pitchFamily="34" charset="0"/>
                </a:rPr>
                <a:t>+</a:t>
              </a:r>
              <a:r>
                <a:rPr lang="en-US" sz="1125" dirty="0">
                  <a:solidFill>
                    <a:schemeClr val="accent2"/>
                  </a:solidFill>
                  <a:latin typeface="Century Gothic" panose="020B0502020202020204" pitchFamily="34" charset="0"/>
                </a:rPr>
                <a:t> </a:t>
              </a:r>
              <a:r>
                <a:rPr lang="en-US" sz="1125" dirty="0">
                  <a:solidFill>
                    <a:schemeClr val="tx1"/>
                  </a:solidFill>
                  <a:latin typeface="Century Gothic" panose="020B0502020202020204" pitchFamily="34" charset="0"/>
                </a:rPr>
                <a:t>27.3</a:t>
              </a:r>
              <a:endParaRPr lang="en-US" sz="1125" b="1" dirty="0">
                <a:solidFill>
                  <a:schemeClr val="accent2"/>
                </a:solidFill>
                <a:latin typeface="Century Gothic" panose="020B0502020202020204" pitchFamily="34" charset="0"/>
              </a:endParaRPr>
            </a:p>
          </p:txBody>
        </p:sp>
        <p:sp>
          <p:nvSpPr>
            <p:cNvPr id="64" name="Title 1"/>
            <p:cNvSpPr txBox="1">
              <a:spLocks/>
            </p:cNvSpPr>
            <p:nvPr/>
          </p:nvSpPr>
          <p:spPr>
            <a:xfrm>
              <a:off x="6821023" y="3474554"/>
              <a:ext cx="1252284" cy="41387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13" b="1" dirty="0">
                  <a:solidFill>
                    <a:schemeClr val="accent2"/>
                  </a:solidFill>
                  <a:latin typeface="Century Gothic" panose="020B0502020202020204" pitchFamily="34" charset="0"/>
                </a:rPr>
                <a:t>Average of 3</a:t>
              </a:r>
            </a:p>
          </p:txBody>
        </p:sp>
        <p:sp>
          <p:nvSpPr>
            <p:cNvPr id="29" name="Left Brace 28"/>
            <p:cNvSpPr/>
            <p:nvPr/>
          </p:nvSpPr>
          <p:spPr>
            <a:xfrm rot="5400000">
              <a:off x="7331695" y="3408335"/>
              <a:ext cx="184907" cy="862363"/>
            </a:xfrm>
            <a:prstGeom prst="leftBrac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dirty="0">
                <a:latin typeface="Century Gothic" panose="020B0502020202020204" pitchFamily="34" charset="0"/>
              </a:endParaRPr>
            </a:p>
          </p:txBody>
        </p:sp>
      </p:gr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393" y="1918499"/>
            <a:ext cx="1930539" cy="757230"/>
          </a:xfrm>
          <a:prstGeom prst="rect">
            <a:avLst/>
          </a:prstGeom>
        </p:spPr>
      </p:pic>
      <p:sp>
        <p:nvSpPr>
          <p:cNvPr id="79" name="Title 1"/>
          <p:cNvSpPr txBox="1">
            <a:spLocks/>
          </p:cNvSpPr>
          <p:nvPr/>
        </p:nvSpPr>
        <p:spPr>
          <a:xfrm>
            <a:off x="6998359" y="4536729"/>
            <a:ext cx="431237" cy="25185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125" b="1" dirty="0">
                <a:solidFill>
                  <a:schemeClr val="accent2"/>
                </a:solidFill>
                <a:latin typeface="Century Gothic" panose="020B0502020202020204" pitchFamily="34" charset="0"/>
              </a:rPr>
              <a:t>/</a:t>
            </a:r>
            <a:r>
              <a:rPr lang="en-US" sz="1125" dirty="0">
                <a:solidFill>
                  <a:schemeClr val="tx1"/>
                </a:solidFill>
                <a:latin typeface="Century Gothic" panose="020B0502020202020204" pitchFamily="34" charset="0"/>
              </a:rPr>
              <a:t> 3</a:t>
            </a:r>
            <a:endParaRPr lang="en-US" sz="1125" b="1" dirty="0">
              <a:solidFill>
                <a:schemeClr val="accent2"/>
              </a:solidFill>
              <a:latin typeface="Century Gothic" panose="020B0502020202020204" pitchFamily="34" charset="0"/>
            </a:endParaRPr>
          </a:p>
        </p:txBody>
      </p:sp>
      <p:cxnSp>
        <p:nvCxnSpPr>
          <p:cNvPr id="67" name="Straight Connector 66"/>
          <p:cNvCxnSpPr/>
          <p:nvPr/>
        </p:nvCxnSpPr>
        <p:spPr>
          <a:xfrm>
            <a:off x="7656298" y="4103094"/>
            <a:ext cx="0" cy="376015"/>
          </a:xfrm>
          <a:prstGeom prst="line">
            <a:avLst/>
          </a:prstGeom>
          <a:ln w="28575">
            <a:solidFill>
              <a:srgbClr val="2683C6"/>
            </a:solidFill>
            <a:prstDash val="sysDot"/>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a:off x="6733511" y="2895111"/>
            <a:ext cx="1845573" cy="32592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400" b="1" dirty="0">
                <a:solidFill>
                  <a:schemeClr val="accent2"/>
                </a:solidFill>
                <a:latin typeface="Century Gothic" panose="020B0502020202020204" pitchFamily="34" charset="0"/>
              </a:rPr>
              <a:t>Student Achievement  Score</a:t>
            </a:r>
          </a:p>
        </p:txBody>
      </p:sp>
      <p:sp>
        <p:nvSpPr>
          <p:cNvPr id="80" name="Title 1"/>
          <p:cNvSpPr txBox="1">
            <a:spLocks/>
          </p:cNvSpPr>
          <p:nvPr/>
        </p:nvSpPr>
        <p:spPr>
          <a:xfrm>
            <a:off x="7240613" y="4478988"/>
            <a:ext cx="804991" cy="24922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600" b="1" dirty="0">
                <a:solidFill>
                  <a:schemeClr val="accent2"/>
                </a:solidFill>
                <a:latin typeface="Century Gothic" panose="020B0502020202020204" pitchFamily="34" charset="0"/>
              </a:rPr>
              <a:t>=</a:t>
            </a:r>
            <a:r>
              <a:rPr lang="en-US" sz="1600" dirty="0">
                <a:solidFill>
                  <a:schemeClr val="tx1"/>
                </a:solidFill>
                <a:latin typeface="Century Gothic" panose="020B0502020202020204" pitchFamily="34" charset="0"/>
              </a:rPr>
              <a:t> </a:t>
            </a:r>
            <a:r>
              <a:rPr lang="en-US" sz="1600" b="1" dirty="0">
                <a:solidFill>
                  <a:schemeClr val="accent2"/>
                </a:solidFill>
                <a:latin typeface="Century Gothic" panose="020B0502020202020204" pitchFamily="34" charset="0"/>
              </a:rPr>
              <a:t>60.2</a:t>
            </a:r>
          </a:p>
        </p:txBody>
      </p:sp>
      <p:sp>
        <p:nvSpPr>
          <p:cNvPr id="26" name="Rectangle 25"/>
          <p:cNvSpPr/>
          <p:nvPr/>
        </p:nvSpPr>
        <p:spPr>
          <a:xfrm>
            <a:off x="7303912" y="3472744"/>
            <a:ext cx="678392" cy="576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Century Gothic" panose="020B0502020202020204" pitchFamily="34" charset="0"/>
              </a:rPr>
              <a:t>A</a:t>
            </a:r>
            <a:endParaRPr lang="en-US" sz="3000" b="1" dirty="0">
              <a:solidFill>
                <a:srgbClr val="FFC000"/>
              </a:solidFill>
              <a:latin typeface="Century Gothic" panose="020B0502020202020204" pitchFamily="34" charset="0"/>
            </a:endParaRPr>
          </a:p>
        </p:txBody>
      </p:sp>
      <p:sp>
        <p:nvSpPr>
          <p:cNvPr id="13" name="TextBox 12"/>
          <p:cNvSpPr txBox="1"/>
          <p:nvPr/>
        </p:nvSpPr>
        <p:spPr>
          <a:xfrm>
            <a:off x="2010255" y="4982640"/>
            <a:ext cx="2317206" cy="230832"/>
          </a:xfrm>
          <a:prstGeom prst="rect">
            <a:avLst/>
          </a:prstGeom>
          <a:noFill/>
        </p:spPr>
        <p:txBody>
          <a:bodyPr wrap="square" rtlCol="0">
            <a:spAutoFit/>
          </a:bodyPr>
          <a:lstStyle/>
          <a:p>
            <a:r>
              <a:rPr lang="en-US" sz="900" b="1" dirty="0">
                <a:solidFill>
                  <a:schemeClr val="bg1"/>
                </a:solidFill>
                <a:latin typeface="Century Gothic" panose="020B0502020202020204" pitchFamily="34" charset="0"/>
              </a:rPr>
              <a:t>Approaches Grade Level or Above</a:t>
            </a:r>
          </a:p>
        </p:txBody>
      </p:sp>
      <p:sp>
        <p:nvSpPr>
          <p:cNvPr id="35" name="TextBox 34"/>
          <p:cNvSpPr txBox="1"/>
          <p:nvPr/>
        </p:nvSpPr>
        <p:spPr>
          <a:xfrm>
            <a:off x="2010255" y="5200138"/>
            <a:ext cx="2026869"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Meets Grade Level or Above</a:t>
            </a:r>
          </a:p>
        </p:txBody>
      </p:sp>
      <p:sp>
        <p:nvSpPr>
          <p:cNvPr id="37" name="TextBox 36"/>
          <p:cNvSpPr txBox="1"/>
          <p:nvPr/>
        </p:nvSpPr>
        <p:spPr>
          <a:xfrm>
            <a:off x="2010573" y="5426770"/>
            <a:ext cx="1475267"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Masters Grade Level </a:t>
            </a:r>
          </a:p>
        </p:txBody>
      </p:sp>
      <p:sp>
        <p:nvSpPr>
          <p:cNvPr id="38" name="TextBox 37"/>
          <p:cNvSpPr txBox="1"/>
          <p:nvPr/>
        </p:nvSpPr>
        <p:spPr>
          <a:xfrm>
            <a:off x="4243717" y="4969193"/>
            <a:ext cx="538467"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92.7%</a:t>
            </a:r>
          </a:p>
        </p:txBody>
      </p:sp>
      <p:sp>
        <p:nvSpPr>
          <p:cNvPr id="39" name="TextBox 38"/>
          <p:cNvSpPr txBox="1"/>
          <p:nvPr/>
        </p:nvSpPr>
        <p:spPr>
          <a:xfrm>
            <a:off x="4240039" y="5188304"/>
            <a:ext cx="542145"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60.6%</a:t>
            </a:r>
          </a:p>
        </p:txBody>
      </p:sp>
      <p:sp>
        <p:nvSpPr>
          <p:cNvPr id="40" name="TextBox 39"/>
          <p:cNvSpPr txBox="1"/>
          <p:nvPr/>
        </p:nvSpPr>
        <p:spPr>
          <a:xfrm>
            <a:off x="4240039" y="5431486"/>
            <a:ext cx="624257"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27.3%</a:t>
            </a:r>
          </a:p>
        </p:txBody>
      </p:sp>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540792" y="52262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Achievement: </a:t>
            </a:r>
            <a:r>
              <a:rPr lang="en-US" sz="3200" dirty="0">
                <a:solidFill>
                  <a:schemeClr val="tx1"/>
                </a:solidFill>
                <a:latin typeface="Century Gothic" panose="020B0502020202020204" pitchFamily="34" charset="0"/>
              </a:rPr>
              <a:t>Calculating Score</a:t>
            </a:r>
            <a:endParaRPr lang="en-US" sz="3200" dirty="0">
              <a:solidFill>
                <a:schemeClr val="accent1">
                  <a:lumMod val="7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29874CE3-00B7-4668-ABB0-C8E5A82D03A7}"/>
              </a:ext>
            </a:extLst>
          </p:cNvPr>
          <p:cNvSpPr txBox="1"/>
          <p:nvPr/>
        </p:nvSpPr>
        <p:spPr>
          <a:xfrm>
            <a:off x="3168858" y="1855798"/>
            <a:ext cx="4634699" cy="830997"/>
          </a:xfrm>
          <a:prstGeom prst="rect">
            <a:avLst/>
          </a:prstGeom>
          <a:noFill/>
        </p:spPr>
        <p:txBody>
          <a:bodyPr wrap="square" rtlCol="0">
            <a:spAutoFit/>
          </a:bodyPr>
          <a:lstStyle/>
          <a:p>
            <a:r>
              <a:rPr lang="en-US" sz="1600" b="1" dirty="0">
                <a:solidFill>
                  <a:srgbClr val="1582C6"/>
                </a:solidFill>
                <a:latin typeface="Century Gothic" panose="020B0502020202020204" pitchFamily="34" charset="0"/>
              </a:rPr>
              <a:t>Texas Higher Education Coordinating Board</a:t>
            </a:r>
          </a:p>
          <a:p>
            <a:r>
              <a:rPr lang="en-US" sz="1600" dirty="0">
                <a:latin typeface="Century Gothic" panose="020B0502020202020204" pitchFamily="34" charset="0"/>
              </a:rPr>
              <a:t>By 2030, at least 60 percent of Texans ages 25–34 will have a certificate or degree.</a:t>
            </a:r>
          </a:p>
        </p:txBody>
      </p:sp>
      <p:pic>
        <p:nvPicPr>
          <p:cNvPr id="3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62511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79F0C7C2-56FF-49D1-A5CA-D4827BB2F401}"/>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AFE163D0-8063-4E2D-929D-AEBFCFF76D5F}"/>
              </a:ext>
            </a:extLst>
          </p:cNvPr>
          <p:cNvSpPr txBox="1">
            <a:spLocks/>
          </p:cNvSpPr>
          <p:nvPr/>
        </p:nvSpPr>
        <p:spPr>
          <a:xfrm>
            <a:off x="623805" y="646072"/>
            <a:ext cx="8257305" cy="95298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800" b="1" dirty="0">
                <a:solidFill>
                  <a:schemeClr val="accent2"/>
                </a:solidFill>
                <a:latin typeface="Century Gothic" panose="020B0502020202020204" pitchFamily="34" charset="0"/>
              </a:rPr>
              <a:t>Student Achievement Domain: </a:t>
            </a:r>
          </a:p>
          <a:p>
            <a:pPr>
              <a:lnSpc>
                <a:spcPct val="100000"/>
              </a:lnSpc>
            </a:pPr>
            <a:r>
              <a:rPr lang="en-US" sz="2800" dirty="0">
                <a:solidFill>
                  <a:schemeClr val="tx1"/>
                </a:solidFill>
                <a:latin typeface="Century Gothic" panose="020B0502020202020204" pitchFamily="34" charset="0"/>
              </a:rPr>
              <a:t>STAAR Component</a:t>
            </a:r>
            <a:endParaRPr lang="en-US" sz="2800" dirty="0">
              <a:solidFill>
                <a:schemeClr val="accent1">
                  <a:lumMod val="75000"/>
                </a:schemeClr>
              </a:solidFill>
              <a:latin typeface="Century Gothic" panose="020B0502020202020204" pitchFamily="34" charset="0"/>
            </a:endParaRPr>
          </a:p>
        </p:txBody>
      </p:sp>
      <p:sp>
        <p:nvSpPr>
          <p:cNvPr id="31" name="TextBox 30">
            <a:extLst>
              <a:ext uri="{FF2B5EF4-FFF2-40B4-BE49-F238E27FC236}">
                <a16:creationId xmlns:a16="http://schemas.microsoft.com/office/drawing/2014/main" id="{25F479C3-9156-45CA-8D4C-106E2DAA414E}"/>
              </a:ext>
            </a:extLst>
          </p:cNvPr>
          <p:cNvSpPr txBox="1"/>
          <p:nvPr/>
        </p:nvSpPr>
        <p:spPr>
          <a:xfrm>
            <a:off x="623805" y="1829540"/>
            <a:ext cx="3962319" cy="3085460"/>
          </a:xfrm>
          <a:prstGeom prst="rect">
            <a:avLst/>
          </a:prstGeom>
          <a:noFill/>
        </p:spPr>
        <p:txBody>
          <a:bodyPr wrap="square" rtlCol="0">
            <a:spAutoFit/>
          </a:bodyPr>
          <a:lstStyle/>
          <a:p>
            <a:pPr marL="214313" indent="-214313">
              <a:spcAft>
                <a:spcPts val="450"/>
              </a:spcAft>
              <a:buClr>
                <a:srgbClr val="1582C6"/>
              </a:buClr>
              <a:buFont typeface="Arial" charset="0"/>
              <a:buChar char="•"/>
            </a:pPr>
            <a:r>
              <a:rPr lang="en-US" altLang="en-US" sz="1500" dirty="0">
                <a:latin typeface="Century Gothic" panose="020B0502020202020204" pitchFamily="34" charset="0"/>
                <a:cs typeface="Calibri" charset="0"/>
              </a:rPr>
              <a:t>All tests (STAAR with and without accommodations and STAAR Alternate 2) combined</a:t>
            </a:r>
          </a:p>
          <a:p>
            <a:pPr marL="214313" indent="-214313">
              <a:spcAft>
                <a:spcPts val="450"/>
              </a:spcAft>
              <a:buClr>
                <a:srgbClr val="1582C6"/>
              </a:buClr>
              <a:buFont typeface="Arial" charset="0"/>
              <a:buChar char="•"/>
            </a:pPr>
            <a:r>
              <a:rPr lang="en-US" altLang="en-US" sz="1500" dirty="0">
                <a:latin typeface="Century Gothic" panose="020B0502020202020204" pitchFamily="34" charset="0"/>
                <a:cs typeface="Calibri" charset="0"/>
              </a:rPr>
              <a:t>All subjects combined</a:t>
            </a:r>
          </a:p>
          <a:p>
            <a:pPr marL="214313" indent="-214313">
              <a:spcAft>
                <a:spcPts val="450"/>
              </a:spcAft>
              <a:buClr>
                <a:srgbClr val="1582C6"/>
              </a:buClr>
              <a:buFont typeface="Arial" charset="0"/>
              <a:buChar char="•"/>
            </a:pPr>
            <a:r>
              <a:rPr lang="en-US" altLang="en-US" sz="1500" dirty="0">
                <a:latin typeface="Century Gothic" panose="020B0502020202020204" pitchFamily="34" charset="0"/>
                <a:cs typeface="Calibri" charset="0"/>
              </a:rPr>
              <a:t>Substitute Assessments (at Meets Grade Level)</a:t>
            </a:r>
          </a:p>
          <a:p>
            <a:pPr marL="214313" indent="-214313">
              <a:spcAft>
                <a:spcPts val="450"/>
              </a:spcAft>
              <a:buClr>
                <a:srgbClr val="1582C6"/>
              </a:buClr>
              <a:buFont typeface="Arial" charset="0"/>
              <a:buChar char="•"/>
            </a:pPr>
            <a:r>
              <a:rPr lang="en-US" altLang="en-US" sz="1500" dirty="0">
                <a:latin typeface="Century Gothic" panose="020B0502020202020204" pitchFamily="34" charset="0"/>
                <a:cs typeface="Calibri" charset="0"/>
              </a:rPr>
              <a:t>ELs (except in their first year in US schools</a:t>
            </a:r>
            <a:r>
              <a:rPr lang="en-US" altLang="en-US" sz="1500" dirty="0">
                <a:solidFill>
                  <a:srgbClr val="FF0000"/>
                </a:solidFill>
                <a:latin typeface="Century Gothic" panose="020B0502020202020204" pitchFamily="34" charset="0"/>
                <a:cs typeface="Calibri" charset="0"/>
              </a:rPr>
              <a:t>*</a:t>
            </a:r>
            <a:r>
              <a:rPr lang="en-US" altLang="en-US" sz="1500" dirty="0">
                <a:latin typeface="Century Gothic" panose="020B0502020202020204" pitchFamily="34" charset="0"/>
                <a:cs typeface="Calibri" charset="0"/>
              </a:rPr>
              <a:t>) unless administered a STAAR Alternate 2 assessment. </a:t>
            </a:r>
          </a:p>
          <a:p>
            <a:pPr>
              <a:spcAft>
                <a:spcPts val="450"/>
              </a:spcAft>
              <a:buClr>
                <a:srgbClr val="1582C6"/>
              </a:buClr>
            </a:pPr>
            <a:endParaRPr lang="en-US" sz="1200" b="1" i="1" dirty="0">
              <a:solidFill>
                <a:srgbClr val="FF0000"/>
              </a:solidFill>
              <a:latin typeface="Century Gothic" panose="020B0502020202020204" pitchFamily="34" charset="0"/>
              <a:cs typeface="Calibri" charset="0"/>
            </a:endParaRPr>
          </a:p>
          <a:p>
            <a:pPr>
              <a:spcAft>
                <a:spcPts val="450"/>
              </a:spcAft>
              <a:buClr>
                <a:srgbClr val="1582C6"/>
              </a:buClr>
            </a:pPr>
            <a:endParaRPr lang="en-US" sz="1200" b="1" i="1" dirty="0">
              <a:solidFill>
                <a:srgbClr val="FF0000"/>
              </a:solidFill>
              <a:latin typeface="Century Gothic" panose="020B0502020202020204" pitchFamily="34" charset="0"/>
              <a:cs typeface="Calibri" charset="0"/>
            </a:endParaRPr>
          </a:p>
          <a:p>
            <a:pPr>
              <a:spcAft>
                <a:spcPts val="450"/>
              </a:spcAft>
              <a:buClr>
                <a:srgbClr val="1582C6"/>
              </a:buClr>
            </a:pPr>
            <a:endParaRPr lang="en-US" sz="1050" b="1" i="1" dirty="0">
              <a:solidFill>
                <a:srgbClr val="FF0000"/>
              </a:solidFill>
              <a:latin typeface="Century Gothic" panose="020B0502020202020204" pitchFamily="34" charset="0"/>
              <a:cs typeface="Calibri" charset="0"/>
            </a:endParaRPr>
          </a:p>
        </p:txBody>
      </p:sp>
      <p:sp>
        <p:nvSpPr>
          <p:cNvPr id="32" name="TextBox 31">
            <a:extLst>
              <a:ext uri="{FF2B5EF4-FFF2-40B4-BE49-F238E27FC236}">
                <a16:creationId xmlns:a16="http://schemas.microsoft.com/office/drawing/2014/main" id="{DD305D53-E4EA-4E77-859E-C7C7B2796C2B}"/>
              </a:ext>
            </a:extLst>
          </p:cNvPr>
          <p:cNvSpPr txBox="1"/>
          <p:nvPr/>
        </p:nvSpPr>
        <p:spPr>
          <a:xfrm>
            <a:off x="4457953" y="1812177"/>
            <a:ext cx="4528799" cy="3580467"/>
          </a:xfrm>
          <a:prstGeom prst="rect">
            <a:avLst/>
          </a:prstGeom>
          <a:noFill/>
        </p:spPr>
        <p:txBody>
          <a:bodyPr wrap="square" rtlCol="0">
            <a:spAutoFit/>
          </a:bodyPr>
          <a:lstStyle/>
          <a:p>
            <a:pPr marL="214313" indent="-214313">
              <a:spcAft>
                <a:spcPts val="450"/>
              </a:spcAft>
              <a:buClr>
                <a:srgbClr val="1582C6"/>
              </a:buClr>
              <a:buFont typeface="Arial" charset="0"/>
              <a:buChar char="•"/>
            </a:pPr>
            <a:r>
              <a:rPr lang="en-US" sz="1500" dirty="0">
                <a:latin typeface="Century Gothic" panose="020B0502020202020204" pitchFamily="34" charset="0"/>
                <a:cs typeface="Calibri" charset="0"/>
              </a:rPr>
              <a:t>Three Performance Levels</a:t>
            </a:r>
          </a:p>
          <a:p>
            <a:pPr marL="426244" lvl="1" indent="-209550">
              <a:spcAft>
                <a:spcPts val="450"/>
              </a:spcAft>
              <a:buClr>
                <a:srgbClr val="F35B2B"/>
              </a:buClr>
              <a:buSzPct val="90000"/>
              <a:buFont typeface="Wingdings" panose="05000000000000000000" pitchFamily="2" charset="2"/>
              <a:buChar char="§"/>
            </a:pPr>
            <a:r>
              <a:rPr lang="en-US" altLang="en-US" sz="1500" b="1" dirty="0">
                <a:latin typeface="Century Gothic" panose="020B0502020202020204" pitchFamily="34" charset="0"/>
                <a:ea typeface="Calibri" charset="0"/>
                <a:cs typeface="Calibri" charset="0"/>
              </a:rPr>
              <a:t>Approaches</a:t>
            </a:r>
            <a:r>
              <a:rPr lang="en-US" altLang="en-US" sz="1500" dirty="0">
                <a:latin typeface="Century Gothic" panose="020B0502020202020204" pitchFamily="34" charset="0"/>
                <a:ea typeface="Calibri" charset="0"/>
                <a:cs typeface="Calibri" charset="0"/>
              </a:rPr>
              <a:t> Grade Level and </a:t>
            </a:r>
            <a:r>
              <a:rPr lang="en-US" altLang="en-US" sz="1500" b="1" dirty="0">
                <a:latin typeface="Century Gothic" panose="020B0502020202020204" pitchFamily="34" charset="0"/>
                <a:ea typeface="Calibri" charset="0"/>
                <a:cs typeface="Calibri" charset="0"/>
              </a:rPr>
              <a:t>Meets </a:t>
            </a:r>
            <a:r>
              <a:rPr lang="en-US" altLang="en-US" sz="1500" dirty="0">
                <a:latin typeface="Century Gothic" panose="020B0502020202020204" pitchFamily="34" charset="0"/>
                <a:ea typeface="Calibri" charset="0"/>
                <a:cs typeface="Calibri" charset="0"/>
              </a:rPr>
              <a:t>Grade Level are required by </a:t>
            </a:r>
            <a:r>
              <a:rPr lang="en-US" altLang="en-US" sz="1500" b="1" dirty="0">
                <a:latin typeface="Century Gothic" panose="020B0502020202020204" pitchFamily="34" charset="0"/>
                <a:ea typeface="Calibri" charset="0"/>
                <a:cs typeface="Calibri" charset="0"/>
              </a:rPr>
              <a:t>HB 22</a:t>
            </a:r>
            <a:r>
              <a:rPr lang="en-US" altLang="en-US" sz="1500" dirty="0">
                <a:latin typeface="Century Gothic" panose="020B0502020202020204" pitchFamily="34" charset="0"/>
                <a:ea typeface="Calibri" charset="0"/>
                <a:cs typeface="Calibri" charset="0"/>
              </a:rPr>
              <a:t>.</a:t>
            </a:r>
            <a:endParaRPr lang="en-US" sz="1500" dirty="0">
              <a:latin typeface="Century Gothic" panose="020B0502020202020204" pitchFamily="34" charset="0"/>
            </a:endParaRPr>
          </a:p>
          <a:p>
            <a:pPr marL="426244" lvl="1" indent="-209550">
              <a:spcAft>
                <a:spcPts val="450"/>
              </a:spcAft>
              <a:buClr>
                <a:srgbClr val="F35B2B"/>
              </a:buClr>
              <a:buSzPct val="90000"/>
              <a:buFont typeface="Wingdings" panose="05000000000000000000" pitchFamily="2" charset="2"/>
              <a:buChar char="§"/>
            </a:pPr>
            <a:r>
              <a:rPr lang="en-US" altLang="en-US" sz="1500" b="1" dirty="0">
                <a:latin typeface="Century Gothic" panose="020B0502020202020204" pitchFamily="34" charset="0"/>
                <a:cs typeface="Calibri" charset="0"/>
              </a:rPr>
              <a:t>Masters</a:t>
            </a:r>
            <a:r>
              <a:rPr lang="en-US" altLang="en-US" sz="1500" dirty="0">
                <a:latin typeface="Century Gothic" panose="020B0502020202020204" pitchFamily="34" charset="0"/>
                <a:cs typeface="Calibri" charset="0"/>
              </a:rPr>
              <a:t> Grade Level standard encourages districts and campuses to </a:t>
            </a:r>
            <a:r>
              <a:rPr lang="en-US" altLang="en-US" sz="1500" b="1" dirty="0">
                <a:latin typeface="Century Gothic" panose="020B0502020202020204" pitchFamily="34" charset="0"/>
                <a:cs typeface="Calibri" charset="0"/>
              </a:rPr>
              <a:t>push high performing students </a:t>
            </a:r>
            <a:r>
              <a:rPr lang="en-US" altLang="en-US" sz="1500" dirty="0">
                <a:latin typeface="Century Gothic" panose="020B0502020202020204" pitchFamily="34" charset="0"/>
                <a:cs typeface="Calibri" charset="0"/>
              </a:rPr>
              <a:t>to excel more.</a:t>
            </a:r>
          </a:p>
          <a:p>
            <a:pPr marL="426244" lvl="1" indent="-209550">
              <a:spcAft>
                <a:spcPts val="450"/>
              </a:spcAft>
              <a:buClr>
                <a:srgbClr val="F35B2B"/>
              </a:buClr>
              <a:buSzPct val="90000"/>
              <a:buFont typeface="Wingdings" panose="05000000000000000000" pitchFamily="2" charset="2"/>
              <a:buChar char="§"/>
            </a:pPr>
            <a:r>
              <a:rPr lang="en-US" altLang="en-US" sz="1500" dirty="0">
                <a:latin typeface="Century Gothic" panose="020B0502020202020204" pitchFamily="34" charset="0"/>
                <a:cs typeface="Calibri" charset="0"/>
              </a:rPr>
              <a:t>The average of three levels is very close to the percentage of students who achieve the Meets Grade Level standard.</a:t>
            </a:r>
          </a:p>
          <a:p>
            <a:pPr marL="426244" lvl="1" indent="-209550">
              <a:spcAft>
                <a:spcPts val="450"/>
              </a:spcAft>
              <a:buClr>
                <a:srgbClr val="F35B2B"/>
              </a:buClr>
              <a:buSzPct val="90000"/>
              <a:buFont typeface="Wingdings" panose="05000000000000000000" pitchFamily="2" charset="2"/>
              <a:buChar char="§"/>
            </a:pPr>
            <a:r>
              <a:rPr lang="en-US" altLang="en-US" sz="1500" dirty="0">
                <a:latin typeface="Century Gothic" panose="020B0502020202020204" pitchFamily="34" charset="0"/>
                <a:cs typeface="Calibri" charset="0"/>
              </a:rPr>
              <a:t>Meets Grade Level equates to a 60% chance of completing one year of college without remediation. Masters equates to a 75% chance.</a:t>
            </a:r>
          </a:p>
        </p:txBody>
      </p:sp>
      <p:sp>
        <p:nvSpPr>
          <p:cNvPr id="2" name="TextBox 1"/>
          <p:cNvSpPr txBox="1"/>
          <p:nvPr/>
        </p:nvSpPr>
        <p:spPr>
          <a:xfrm>
            <a:off x="799162" y="5530167"/>
            <a:ext cx="8081947" cy="584775"/>
          </a:xfrm>
          <a:prstGeom prst="rect">
            <a:avLst/>
          </a:prstGeom>
          <a:noFill/>
        </p:spPr>
        <p:txBody>
          <a:bodyPr wrap="square" rtlCol="0">
            <a:spAutoFit/>
          </a:bodyPr>
          <a:lstStyle/>
          <a:p>
            <a:r>
              <a:rPr lang="en-US" sz="1600" dirty="0">
                <a:solidFill>
                  <a:srgbClr val="FF0000"/>
                </a:solidFill>
              </a:rPr>
              <a:t>*Texas had requested a waiver from the U.S. Department of Education to exclude EL students who are year two in U.S. schools from 2018 performance calculations, but it was denied.</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714830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571929" y="51920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Achievement: </a:t>
            </a:r>
            <a:r>
              <a:rPr lang="en-US" sz="3200" dirty="0">
                <a:solidFill>
                  <a:schemeClr val="tx1"/>
                </a:solidFill>
                <a:latin typeface="Century Gothic" panose="020B0502020202020204" pitchFamily="34" charset="0"/>
              </a:rPr>
              <a:t>Calculating Score</a:t>
            </a:r>
            <a:endParaRPr lang="en-US" sz="3200" dirty="0">
              <a:solidFill>
                <a:schemeClr val="accent1">
                  <a:lumMod val="75000"/>
                </a:schemeClr>
              </a:solidFill>
              <a:latin typeface="Century Gothic" panose="020B0502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81" y="1889613"/>
            <a:ext cx="714375" cy="6905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515" y="3009165"/>
            <a:ext cx="771941" cy="76273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010" y="4161324"/>
            <a:ext cx="1342517" cy="1019175"/>
          </a:xfrm>
          <a:prstGeom prst="rect">
            <a:avLst/>
          </a:prstGeom>
        </p:spPr>
      </p:pic>
      <p:sp>
        <p:nvSpPr>
          <p:cNvPr id="42" name="TextBox 41"/>
          <p:cNvSpPr txBox="1"/>
          <p:nvPr/>
        </p:nvSpPr>
        <p:spPr>
          <a:xfrm>
            <a:off x="2657833" y="4507433"/>
            <a:ext cx="5106546" cy="1138773"/>
          </a:xfrm>
          <a:prstGeom prst="rect">
            <a:avLst/>
          </a:prstGeom>
          <a:noFill/>
        </p:spPr>
        <p:txBody>
          <a:bodyPr wrap="square" rtlCol="0">
            <a:spAutoFit/>
          </a:bodyPr>
          <a:lstStyle/>
          <a:p>
            <a:pPr marL="257175" indent="-257175">
              <a:spcAft>
                <a:spcPts val="1350"/>
              </a:spcAft>
              <a:buClr>
                <a:srgbClr val="1582C6"/>
              </a:buClr>
              <a:buFont typeface="Arial" charset="0"/>
              <a:buChar char="•"/>
            </a:pPr>
            <a:r>
              <a:rPr lang="en-US" sz="1600" dirty="0">
                <a:latin typeface="Century Gothic" panose="020B0502020202020204" pitchFamily="34" charset="0"/>
              </a:rPr>
              <a:t> </a:t>
            </a:r>
          </a:p>
          <a:p>
            <a:pPr marL="129779" indent="-129779">
              <a:spcBef>
                <a:spcPts val="450"/>
              </a:spcBef>
              <a:buClr>
                <a:srgbClr val="1582C6"/>
              </a:buClr>
              <a:buFont typeface="Arial" charset="0"/>
              <a:buChar char="•"/>
            </a:pPr>
            <a:r>
              <a:rPr lang="en-US" sz="1600" dirty="0">
                <a:latin typeface="Century Gothic" panose="020B0502020202020204" pitchFamily="34" charset="0"/>
              </a:rPr>
              <a:t>College, Career, Military Ready (CCMR)</a:t>
            </a:r>
          </a:p>
          <a:p>
            <a:pPr marL="129779" indent="-129779">
              <a:spcBef>
                <a:spcPts val="450"/>
              </a:spcBef>
              <a:buClr>
                <a:srgbClr val="1582C6"/>
              </a:buClr>
              <a:buFont typeface="Arial" charset="0"/>
              <a:buChar char="•"/>
            </a:pPr>
            <a:r>
              <a:rPr lang="en-US" sz="1600" dirty="0">
                <a:latin typeface="Century Gothic" panose="020B0502020202020204" pitchFamily="34" charset="0"/>
              </a:rPr>
              <a:t>Graduation Rates</a:t>
            </a:r>
          </a:p>
        </p:txBody>
      </p:sp>
      <p:sp>
        <p:nvSpPr>
          <p:cNvPr id="43" name="TextBox 42"/>
          <p:cNvSpPr txBox="1"/>
          <p:nvPr/>
        </p:nvSpPr>
        <p:spPr>
          <a:xfrm>
            <a:off x="628110" y="2560504"/>
            <a:ext cx="2029723" cy="338554"/>
          </a:xfrm>
          <a:prstGeom prst="rect">
            <a:avLst/>
          </a:prstGeom>
          <a:noFill/>
        </p:spPr>
        <p:txBody>
          <a:bodyPr wrap="none" rtlCol="0">
            <a:spAutoFit/>
          </a:bodyPr>
          <a:lstStyle/>
          <a:p>
            <a:r>
              <a:rPr lang="en-US" sz="1600" dirty="0">
                <a:latin typeface="Century Gothic" panose="020B0502020202020204" pitchFamily="34" charset="0"/>
              </a:rPr>
              <a:t>Elementary School</a:t>
            </a:r>
          </a:p>
        </p:txBody>
      </p:sp>
      <p:sp>
        <p:nvSpPr>
          <p:cNvPr id="44" name="TextBox 43"/>
          <p:cNvSpPr txBox="1"/>
          <p:nvPr/>
        </p:nvSpPr>
        <p:spPr>
          <a:xfrm>
            <a:off x="781133" y="3771898"/>
            <a:ext cx="1600118" cy="338554"/>
          </a:xfrm>
          <a:prstGeom prst="rect">
            <a:avLst/>
          </a:prstGeom>
          <a:noFill/>
        </p:spPr>
        <p:txBody>
          <a:bodyPr wrap="none" rtlCol="0">
            <a:spAutoFit/>
          </a:bodyPr>
          <a:lstStyle/>
          <a:p>
            <a:r>
              <a:rPr lang="en-US" sz="1600" dirty="0">
                <a:latin typeface="Century Gothic" panose="020B0502020202020204" pitchFamily="34" charset="0"/>
              </a:rPr>
              <a:t>Middle School</a:t>
            </a:r>
          </a:p>
        </p:txBody>
      </p:sp>
      <p:sp>
        <p:nvSpPr>
          <p:cNvPr id="45" name="TextBox 44"/>
          <p:cNvSpPr txBox="1"/>
          <p:nvPr/>
        </p:nvSpPr>
        <p:spPr>
          <a:xfrm>
            <a:off x="936969" y="5180497"/>
            <a:ext cx="1356462" cy="338554"/>
          </a:xfrm>
          <a:prstGeom prst="rect">
            <a:avLst/>
          </a:prstGeom>
          <a:noFill/>
        </p:spPr>
        <p:txBody>
          <a:bodyPr wrap="none" rtlCol="0">
            <a:spAutoFit/>
          </a:bodyPr>
          <a:lstStyle/>
          <a:p>
            <a:r>
              <a:rPr lang="en-US" sz="1600" dirty="0">
                <a:latin typeface="Century Gothic" panose="020B0502020202020204" pitchFamily="34" charset="0"/>
              </a:rPr>
              <a:t>High School</a:t>
            </a:r>
          </a:p>
        </p:txBody>
      </p:sp>
      <p:cxnSp>
        <p:nvCxnSpPr>
          <p:cNvPr id="47" name="Straight Connector 46"/>
          <p:cNvCxnSpPr/>
          <p:nvPr/>
        </p:nvCxnSpPr>
        <p:spPr>
          <a:xfrm>
            <a:off x="623804" y="2877594"/>
            <a:ext cx="548640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6912" y="4083186"/>
            <a:ext cx="548640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2773" y="2038720"/>
            <a:ext cx="951707" cy="579081"/>
          </a:xfrm>
          <a:prstGeom prst="rect">
            <a:avLst/>
          </a:prstGeom>
        </p:spPr>
      </p:pic>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2773" y="3154985"/>
            <a:ext cx="951707" cy="579081"/>
          </a:xfrm>
          <a:prstGeom prst="rect">
            <a:avLst/>
          </a:prstGeom>
        </p:spPr>
      </p:pic>
      <p:pic>
        <p:nvPicPr>
          <p:cNvPr id="19" name="Picture 18">
            <a:extLst>
              <a:ext uri="{FF2B5EF4-FFF2-40B4-BE49-F238E27FC236}">
                <a16:creationId xmlns:a16="http://schemas.microsoft.com/office/drawing/2014/main" id="{25470C1E-79D8-4FB2-84A8-05F9A220EE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6549" y="4306931"/>
            <a:ext cx="951707" cy="579081"/>
          </a:xfrm>
          <a:prstGeom prst="rect">
            <a:avLst/>
          </a:prstGeom>
        </p:spPr>
      </p:pic>
      <p:pic>
        <p:nvPicPr>
          <p:cNvPr id="20"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
        <p:nvSpPr>
          <p:cNvPr id="2" name="TextBox 1"/>
          <p:cNvSpPr txBox="1"/>
          <p:nvPr/>
        </p:nvSpPr>
        <p:spPr>
          <a:xfrm>
            <a:off x="4552377" y="2098900"/>
            <a:ext cx="1379621" cy="369332"/>
          </a:xfrm>
          <a:prstGeom prst="rect">
            <a:avLst/>
          </a:prstGeom>
          <a:noFill/>
        </p:spPr>
        <p:txBody>
          <a:bodyPr wrap="square" rtlCol="0">
            <a:spAutoFit/>
          </a:bodyPr>
          <a:lstStyle/>
          <a:p>
            <a:r>
              <a:rPr lang="en-US"/>
              <a:t>100%</a:t>
            </a:r>
          </a:p>
        </p:txBody>
      </p:sp>
      <p:sp>
        <p:nvSpPr>
          <p:cNvPr id="21" name="TextBox 20"/>
          <p:cNvSpPr txBox="1"/>
          <p:nvPr/>
        </p:nvSpPr>
        <p:spPr>
          <a:xfrm>
            <a:off x="4521295" y="3262686"/>
            <a:ext cx="1379621" cy="369332"/>
          </a:xfrm>
          <a:prstGeom prst="rect">
            <a:avLst/>
          </a:prstGeom>
          <a:noFill/>
        </p:spPr>
        <p:txBody>
          <a:bodyPr wrap="square" rtlCol="0">
            <a:spAutoFit/>
          </a:bodyPr>
          <a:lstStyle/>
          <a:p>
            <a:r>
              <a:rPr lang="en-US"/>
              <a:t>100%</a:t>
            </a:r>
          </a:p>
        </p:txBody>
      </p:sp>
      <p:sp>
        <p:nvSpPr>
          <p:cNvPr id="22" name="TextBox 21"/>
          <p:cNvSpPr txBox="1"/>
          <p:nvPr/>
        </p:nvSpPr>
        <p:spPr>
          <a:xfrm>
            <a:off x="4473278" y="4411805"/>
            <a:ext cx="1379621" cy="369332"/>
          </a:xfrm>
          <a:prstGeom prst="rect">
            <a:avLst/>
          </a:prstGeom>
          <a:noFill/>
        </p:spPr>
        <p:txBody>
          <a:bodyPr wrap="square" rtlCol="0">
            <a:spAutoFit/>
          </a:bodyPr>
          <a:lstStyle/>
          <a:p>
            <a:r>
              <a:rPr lang="en-US" dirty="0"/>
              <a:t>40%</a:t>
            </a:r>
          </a:p>
        </p:txBody>
      </p:sp>
      <p:sp>
        <p:nvSpPr>
          <p:cNvPr id="24" name="TextBox 23"/>
          <p:cNvSpPr txBox="1"/>
          <p:nvPr/>
        </p:nvSpPr>
        <p:spPr>
          <a:xfrm>
            <a:off x="7074568" y="4980442"/>
            <a:ext cx="1379621" cy="369332"/>
          </a:xfrm>
          <a:prstGeom prst="rect">
            <a:avLst/>
          </a:prstGeom>
          <a:noFill/>
        </p:spPr>
        <p:txBody>
          <a:bodyPr wrap="square" rtlCol="0">
            <a:spAutoFit/>
          </a:bodyPr>
          <a:lstStyle/>
          <a:p>
            <a:r>
              <a:rPr lang="en-US"/>
              <a:t>40%</a:t>
            </a:r>
            <a:endParaRPr lang="en-US" dirty="0"/>
          </a:p>
        </p:txBody>
      </p:sp>
      <p:sp>
        <p:nvSpPr>
          <p:cNvPr id="25" name="TextBox 24"/>
          <p:cNvSpPr txBox="1"/>
          <p:nvPr/>
        </p:nvSpPr>
        <p:spPr>
          <a:xfrm>
            <a:off x="7074568" y="5277424"/>
            <a:ext cx="1379621"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159863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822960" y="2048484"/>
            <a:ext cx="7593071" cy="3458641"/>
          </a:xfrm>
          <a:prstGeom prst="rect">
            <a:avLst/>
          </a:prstGeom>
        </p:spPr>
        <p:txBody>
          <a:bodyPr vert="horz" lIns="68580" tIns="34290" rIns="68580" bIns="34290" numCol="2"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100" b="1" dirty="0">
                <a:solidFill>
                  <a:schemeClr val="accent1"/>
                </a:solidFill>
                <a:latin typeface="Calibri" charset="0"/>
                <a:ea typeface="Calibri" charset="0"/>
                <a:cs typeface="Calibri" charset="0"/>
              </a:rPr>
              <a:t> </a:t>
            </a:r>
          </a:p>
        </p:txBody>
      </p:sp>
      <p:sp>
        <p:nvSpPr>
          <p:cNvPr id="11" name="Content Placeholder 2"/>
          <p:cNvSpPr txBox="1">
            <a:spLocks/>
          </p:cNvSpPr>
          <p:nvPr/>
        </p:nvSpPr>
        <p:spPr>
          <a:xfrm>
            <a:off x="822960" y="2130878"/>
            <a:ext cx="7543800" cy="3558636"/>
          </a:xfrm>
          <a:prstGeom prst="rect">
            <a:avLst/>
          </a:prstGeom>
        </p:spPr>
        <p:txBody>
          <a:bodyPr vert="horz" lIns="68580" tIns="34290" rIns="68580" bIns="34290" rtlCol="0">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800" b="1" dirty="0">
                <a:solidFill>
                  <a:schemeClr val="accent1"/>
                </a:solidFill>
                <a:latin typeface="Century Gothic" panose="020B0502020202020204" pitchFamily="34" charset="0"/>
                <a:ea typeface="Calibri" charset="0"/>
                <a:cs typeface="Calibri" charset="0"/>
              </a:rPr>
              <a:t>STAAR</a:t>
            </a:r>
          </a:p>
          <a:p>
            <a:pPr lvl="1" algn="l">
              <a:lnSpc>
                <a:spcPct val="110000"/>
              </a:lnSpc>
              <a:buClr>
                <a:schemeClr val="accent2"/>
              </a:buClr>
            </a:pPr>
            <a:r>
              <a:rPr lang="en-US" sz="1800" dirty="0">
                <a:latin typeface="Century Gothic" panose="020B0502020202020204" pitchFamily="34" charset="0"/>
                <a:ea typeface="Calibri" charset="0"/>
                <a:cs typeface="Calibri" charset="0"/>
              </a:rPr>
              <a:t>One point is given for each percentage of assessment results that are at or above the following*:</a:t>
            </a:r>
          </a:p>
          <a:p>
            <a:pPr marL="946547" lvl="1" indent="-342900" algn="l">
              <a:buClr>
                <a:srgbClr val="0D6CB9"/>
              </a:buClr>
              <a:buFont typeface="Arial" panose="020B0604020202020204" pitchFamily="34" charset="0"/>
              <a:buChar char="•"/>
            </a:pPr>
            <a:r>
              <a:rPr lang="en-US" sz="1800" dirty="0">
                <a:latin typeface="Century Gothic" panose="020B0502020202020204" pitchFamily="34" charset="0"/>
                <a:ea typeface="Calibri" charset="0"/>
                <a:cs typeface="Calibri" charset="0"/>
              </a:rPr>
              <a:t>Approaches Grade Level or Above</a:t>
            </a:r>
          </a:p>
          <a:p>
            <a:pPr marL="946547" lvl="1" indent="-342900" algn="l">
              <a:buClr>
                <a:srgbClr val="0D6CB9"/>
              </a:buClr>
              <a:buFont typeface="Arial" panose="020B0604020202020204" pitchFamily="34" charset="0"/>
              <a:buChar char="•"/>
            </a:pPr>
            <a:r>
              <a:rPr lang="en-US" sz="1800" dirty="0">
                <a:latin typeface="Century Gothic" panose="020B0502020202020204" pitchFamily="34" charset="0"/>
                <a:ea typeface="Calibri" charset="0"/>
                <a:cs typeface="Calibri" charset="0"/>
              </a:rPr>
              <a:t>Meets Grade Level or Above</a:t>
            </a:r>
          </a:p>
          <a:p>
            <a:pPr marL="946547" lvl="1" indent="-342900" algn="l">
              <a:buClr>
                <a:srgbClr val="0D6CB9"/>
              </a:buClr>
              <a:buFont typeface="Arial" panose="020B0604020202020204" pitchFamily="34" charset="0"/>
              <a:buChar char="•"/>
            </a:pPr>
            <a:r>
              <a:rPr lang="en-US" sz="1800" dirty="0">
                <a:latin typeface="Century Gothic" panose="020B0502020202020204" pitchFamily="34" charset="0"/>
                <a:ea typeface="Calibri" charset="0"/>
                <a:cs typeface="Calibri" charset="0"/>
              </a:rPr>
              <a:t>Masters Grade Level</a:t>
            </a:r>
          </a:p>
          <a:p>
            <a:pPr marL="603647" lvl="1" algn="l">
              <a:buClr>
                <a:srgbClr val="0D6CB9"/>
              </a:buClr>
            </a:pPr>
            <a:endParaRPr lang="en-US" sz="1950" dirty="0">
              <a:latin typeface="Century Gothic" panose="020B0502020202020204" pitchFamily="34" charset="0"/>
              <a:ea typeface="Calibri" charset="0"/>
              <a:cs typeface="Calibri" charset="0"/>
            </a:endParaRPr>
          </a:p>
          <a:p>
            <a:r>
              <a:rPr lang="en-US" sz="1650" dirty="0">
                <a:latin typeface="Century Gothic" panose="020B0502020202020204" pitchFamily="34" charset="0"/>
              </a:rPr>
              <a:t>Percentage of Assessments at Approaches Grade Level or Above + </a:t>
            </a:r>
          </a:p>
          <a:p>
            <a:r>
              <a:rPr lang="en-US" sz="1650" dirty="0">
                <a:latin typeface="Century Gothic" panose="020B0502020202020204" pitchFamily="34" charset="0"/>
              </a:rPr>
              <a:t>Percentage of Assessments at Meets Grade Level or Above + </a:t>
            </a:r>
          </a:p>
          <a:p>
            <a:r>
              <a:rPr lang="en-US" sz="1650" dirty="0">
                <a:latin typeface="Century Gothic" panose="020B0502020202020204" pitchFamily="34" charset="0"/>
              </a:rPr>
              <a:t>Percentage of Assessments at Masters Grade Level</a:t>
            </a:r>
          </a:p>
          <a:p>
            <a:r>
              <a:rPr lang="en-US" sz="1650" dirty="0">
                <a:latin typeface="Century Gothic" panose="020B0502020202020204" pitchFamily="34" charset="0"/>
              </a:rPr>
              <a:t>Three</a:t>
            </a:r>
          </a:p>
          <a:p>
            <a:pPr algn="l">
              <a:spcBef>
                <a:spcPts val="900"/>
              </a:spcBef>
            </a:pPr>
            <a:endParaRPr lang="en-US" sz="1275" dirty="0">
              <a:solidFill>
                <a:srgbClr val="FF0000"/>
              </a:solidFill>
              <a:latin typeface="Century Gothic" panose="020B0502020202020204" pitchFamily="34" charset="0"/>
            </a:endParaRPr>
          </a:p>
          <a:p>
            <a:pPr algn="l">
              <a:spcBef>
                <a:spcPts val="900"/>
              </a:spcBef>
            </a:pPr>
            <a:r>
              <a:rPr lang="en-US" sz="1700" dirty="0">
                <a:solidFill>
                  <a:srgbClr val="FF0000"/>
                </a:solidFill>
                <a:latin typeface="Century Gothic" panose="020B0502020202020204" pitchFamily="34" charset="0"/>
              </a:rPr>
              <a:t>*Substitute assessments are included at the Meets Grade Level standard.</a:t>
            </a:r>
          </a:p>
          <a:p>
            <a:pPr algn="l"/>
            <a:endParaRPr lang="en-US" sz="2100" b="1" dirty="0">
              <a:solidFill>
                <a:schemeClr val="accent1"/>
              </a:solidFill>
              <a:latin typeface="Century Gothic" panose="020B0502020202020204" pitchFamily="34" charset="0"/>
              <a:ea typeface="Calibri" charset="0"/>
              <a:cs typeface="Calibri" charset="0"/>
            </a:endParaRPr>
          </a:p>
        </p:txBody>
      </p:sp>
      <p:cxnSp>
        <p:nvCxnSpPr>
          <p:cNvPr id="3" name="Straight Connector 2"/>
          <p:cNvCxnSpPr/>
          <p:nvPr/>
        </p:nvCxnSpPr>
        <p:spPr>
          <a:xfrm>
            <a:off x="1880749" y="4754800"/>
            <a:ext cx="5428223" cy="27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FD3FB35-42F4-455D-B8DB-590C621E0C70}"/>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46DC5767-BDD9-4F9F-82DA-C7D1EDEB0ED7}"/>
              </a:ext>
            </a:extLst>
          </p:cNvPr>
          <p:cNvSpPr txBox="1">
            <a:spLocks/>
          </p:cNvSpPr>
          <p:nvPr/>
        </p:nvSpPr>
        <p:spPr>
          <a:xfrm>
            <a:off x="623806" y="552092"/>
            <a:ext cx="6972238" cy="104697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800" b="1" dirty="0">
                <a:solidFill>
                  <a:schemeClr val="accent2"/>
                </a:solidFill>
                <a:latin typeface="Century Gothic" panose="020B0502020202020204" pitchFamily="34" charset="0"/>
              </a:rPr>
              <a:t>Student Achievement Domain: </a:t>
            </a:r>
          </a:p>
          <a:p>
            <a:pPr>
              <a:lnSpc>
                <a:spcPct val="100000"/>
              </a:lnSpc>
            </a:pPr>
            <a:r>
              <a:rPr lang="en-US" sz="2800" dirty="0">
                <a:solidFill>
                  <a:schemeClr val="tx1"/>
                </a:solidFill>
                <a:latin typeface="Century Gothic" panose="020B0502020202020204" pitchFamily="34" charset="0"/>
              </a:rPr>
              <a:t>STAAR Methodology</a:t>
            </a:r>
            <a:endParaRPr lang="en-US" sz="2800" dirty="0">
              <a:solidFill>
                <a:schemeClr val="accent1">
                  <a:lumMod val="75000"/>
                </a:schemeClr>
              </a:solidFill>
              <a:latin typeface="Century Gothic" panose="020B0502020202020204" pitchFamily="34" charset="0"/>
            </a:endParaRPr>
          </a:p>
        </p:txBody>
      </p:sp>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854474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79F0C7C2-56FF-49D1-A5CA-D4827BB2F401}"/>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AFE163D0-8063-4E2D-929D-AEBFCFF76D5F}"/>
              </a:ext>
            </a:extLst>
          </p:cNvPr>
          <p:cNvSpPr txBox="1">
            <a:spLocks/>
          </p:cNvSpPr>
          <p:nvPr/>
        </p:nvSpPr>
        <p:spPr>
          <a:xfrm>
            <a:off x="623805" y="690114"/>
            <a:ext cx="7758195" cy="90894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800" b="1" dirty="0">
                <a:solidFill>
                  <a:schemeClr val="accent2"/>
                </a:solidFill>
                <a:latin typeface="Century Gothic" panose="020B0502020202020204" pitchFamily="34" charset="0"/>
              </a:rPr>
              <a:t>Student Achievement Domain: </a:t>
            </a:r>
          </a:p>
          <a:p>
            <a:pPr>
              <a:lnSpc>
                <a:spcPct val="100000"/>
              </a:lnSpc>
            </a:pPr>
            <a:r>
              <a:rPr lang="en-US" sz="2800" dirty="0">
                <a:solidFill>
                  <a:schemeClr val="tx1"/>
                </a:solidFill>
                <a:latin typeface="Century Gothic" panose="020B0502020202020204" pitchFamily="34" charset="0"/>
              </a:rPr>
              <a:t>CCMR Indicators for HS, K–12, and Districts</a:t>
            </a:r>
            <a:endParaRPr lang="en-US" sz="2800" dirty="0">
              <a:solidFill>
                <a:schemeClr val="accent1">
                  <a:lumMod val="75000"/>
                </a:schemeClr>
              </a:solidFill>
              <a:latin typeface="Century Gothic" panose="020B0502020202020204" pitchFamily="34" charset="0"/>
            </a:endParaRPr>
          </a:p>
        </p:txBody>
      </p:sp>
      <p:sp>
        <p:nvSpPr>
          <p:cNvPr id="31" name="TextBox 30">
            <a:extLst>
              <a:ext uri="{FF2B5EF4-FFF2-40B4-BE49-F238E27FC236}">
                <a16:creationId xmlns:a16="http://schemas.microsoft.com/office/drawing/2014/main" id="{25F479C3-9156-45CA-8D4C-106E2DAA414E}"/>
              </a:ext>
            </a:extLst>
          </p:cNvPr>
          <p:cNvSpPr txBox="1"/>
          <p:nvPr/>
        </p:nvSpPr>
        <p:spPr>
          <a:xfrm>
            <a:off x="888326" y="2027030"/>
            <a:ext cx="3962319" cy="3888244"/>
          </a:xfrm>
          <a:prstGeom prst="rect">
            <a:avLst/>
          </a:prstGeom>
          <a:noFill/>
        </p:spPr>
        <p:txBody>
          <a:bodyPr wrap="square" rtlCol="0">
            <a:spAutoFit/>
          </a:bodyPr>
          <a:lstStyle/>
          <a:p>
            <a:pPr>
              <a:spcAft>
                <a:spcPts val="900"/>
              </a:spcAft>
            </a:pPr>
            <a:r>
              <a:rPr lang="en-US" sz="1400" b="1" u="sng" dirty="0">
                <a:solidFill>
                  <a:srgbClr val="1682C5"/>
                </a:solidFill>
                <a:latin typeface="Century Gothic" panose="020B0502020202020204" pitchFamily="34" charset="0"/>
              </a:rPr>
              <a:t>College Ready</a:t>
            </a:r>
            <a:endParaRPr lang="en-US" sz="1400" b="1" dirty="0">
              <a:solidFill>
                <a:srgbClr val="1682C5"/>
              </a:solidFill>
              <a:latin typeface="Century Gothic" panose="020B0502020202020204" pitchFamily="34" charset="0"/>
            </a:endParaRPr>
          </a:p>
          <a:p>
            <a:pPr marL="213122" lvl="1" indent="-209550">
              <a:spcAft>
                <a:spcPts val="450"/>
              </a:spcAft>
              <a:buClr>
                <a:srgbClr val="1582C6"/>
              </a:buClr>
              <a:buFont typeface="Arial" panose="020B0604020202020204" pitchFamily="34" charset="0"/>
              <a:buChar char="•"/>
            </a:pPr>
            <a:r>
              <a:rPr lang="en-US" sz="1400" dirty="0">
                <a:latin typeface="Century Gothic" panose="020B0502020202020204" pitchFamily="34" charset="0"/>
                <a:cs typeface="Calibri" charset="0"/>
              </a:rPr>
              <a:t>Meet criteria of 3 on AP or 4 on IB examinations</a:t>
            </a:r>
          </a:p>
          <a:p>
            <a:pPr marL="213122" lvl="1" indent="-209550">
              <a:spcAft>
                <a:spcPts val="450"/>
              </a:spcAft>
              <a:buClr>
                <a:srgbClr val="1582C6"/>
              </a:buClr>
              <a:buFont typeface="Arial" panose="020B0604020202020204" pitchFamily="34" charset="0"/>
              <a:buChar char="•"/>
            </a:pPr>
            <a:r>
              <a:rPr lang="en-US" sz="1400" dirty="0">
                <a:latin typeface="Century Gothic" panose="020B0502020202020204" pitchFamily="34" charset="0"/>
                <a:cs typeface="Calibri" charset="0"/>
              </a:rPr>
              <a:t>Meet TSI criteria (SAT/ACT/TSIA/College Prep course) in both reading </a:t>
            </a:r>
            <a:r>
              <a:rPr lang="en-US" sz="1400" u="sng" dirty="0">
                <a:latin typeface="Century Gothic" panose="020B0502020202020204" pitchFamily="34" charset="0"/>
                <a:cs typeface="Calibri" charset="0"/>
              </a:rPr>
              <a:t>and</a:t>
            </a:r>
            <a:r>
              <a:rPr lang="en-US" sz="1400" dirty="0">
                <a:latin typeface="Century Gothic" panose="020B0502020202020204" pitchFamily="34" charset="0"/>
                <a:cs typeface="Calibri" charset="0"/>
              </a:rPr>
              <a:t> mathematics</a:t>
            </a:r>
          </a:p>
          <a:p>
            <a:pPr marL="213122" lvl="1" indent="-209550">
              <a:spcAft>
                <a:spcPts val="450"/>
              </a:spcAft>
              <a:buClr>
                <a:srgbClr val="1582C6"/>
              </a:buClr>
              <a:buFont typeface="Arial" panose="020B0604020202020204" pitchFamily="34" charset="0"/>
              <a:buChar char="•"/>
            </a:pPr>
            <a:r>
              <a:rPr lang="en-US" sz="1400" dirty="0">
                <a:latin typeface="Century Gothic" panose="020B0502020202020204" pitchFamily="34" charset="0"/>
                <a:cs typeface="Calibri" charset="0"/>
              </a:rPr>
              <a:t>Complete a course for dual credit</a:t>
            </a:r>
            <a:br>
              <a:rPr lang="en-US" sz="1400" dirty="0">
                <a:latin typeface="Century Gothic" panose="020B0502020202020204" pitchFamily="34" charset="0"/>
                <a:cs typeface="Calibri" charset="0"/>
              </a:rPr>
            </a:br>
            <a:r>
              <a:rPr lang="en-US" sz="1400" dirty="0">
                <a:latin typeface="Century Gothic" panose="020B0502020202020204" pitchFamily="34" charset="0"/>
                <a:cs typeface="Calibri" charset="0"/>
              </a:rPr>
              <a:t>(9 hours or more in any subject </a:t>
            </a:r>
            <a:r>
              <a:rPr lang="en-US" sz="1400" u="sng" dirty="0">
                <a:latin typeface="Century Gothic" panose="020B0502020202020204" pitchFamily="34" charset="0"/>
                <a:cs typeface="Calibri" charset="0"/>
              </a:rPr>
              <a:t>or</a:t>
            </a:r>
            <a:r>
              <a:rPr lang="en-US" sz="1400" dirty="0">
                <a:latin typeface="Century Gothic" panose="020B0502020202020204" pitchFamily="34" charset="0"/>
                <a:cs typeface="Calibri" charset="0"/>
              </a:rPr>
              <a:t> </a:t>
            </a:r>
            <a:br>
              <a:rPr lang="en-US" sz="1400" dirty="0">
                <a:latin typeface="Century Gothic" panose="020B0502020202020204" pitchFamily="34" charset="0"/>
                <a:cs typeface="Calibri" charset="0"/>
              </a:rPr>
            </a:br>
            <a:r>
              <a:rPr lang="en-US" sz="1400" dirty="0">
                <a:latin typeface="Century Gothic" panose="020B0502020202020204" pitchFamily="34" charset="0"/>
                <a:cs typeface="Calibri" charset="0"/>
              </a:rPr>
              <a:t>3 hours or more in ELAR/mathematics)</a:t>
            </a:r>
          </a:p>
          <a:p>
            <a:pPr marL="213122" lvl="1" indent="-209550">
              <a:spcAft>
                <a:spcPts val="450"/>
              </a:spcAft>
              <a:buClr>
                <a:srgbClr val="1582C6"/>
              </a:buClr>
              <a:buFont typeface="Arial" panose="020B0604020202020204" pitchFamily="34" charset="0"/>
              <a:buChar char="•"/>
            </a:pPr>
            <a:r>
              <a:rPr lang="en-US" sz="1400" dirty="0">
                <a:latin typeface="Century Gothic" panose="020B0502020202020204" pitchFamily="34" charset="0"/>
                <a:cs typeface="Calibri" charset="0"/>
              </a:rPr>
              <a:t>Earn an associate’s degree</a:t>
            </a:r>
          </a:p>
          <a:p>
            <a:pPr marL="213122" indent="-209550">
              <a:spcAft>
                <a:spcPts val="450"/>
              </a:spcAft>
              <a:buClr>
                <a:srgbClr val="1582C6"/>
              </a:buClr>
              <a:buFont typeface="Arial" panose="020B0604020202020204" pitchFamily="34" charset="0"/>
              <a:buChar char="•"/>
            </a:pPr>
            <a:r>
              <a:rPr lang="en-US" sz="1400" dirty="0">
                <a:latin typeface="Century Gothic" panose="020B0502020202020204" pitchFamily="34" charset="0"/>
                <a:cs typeface="Calibri" charset="0"/>
              </a:rPr>
              <a:t>Complete an OnRamps course</a:t>
            </a:r>
            <a:r>
              <a:rPr lang="en-US" sz="1400" dirty="0">
                <a:solidFill>
                  <a:srgbClr val="FF0000"/>
                </a:solidFill>
                <a:latin typeface="Century Gothic" panose="020B0502020202020204" pitchFamily="34" charset="0"/>
                <a:cs typeface="Calibri" charset="0"/>
              </a:rPr>
              <a:t>*</a:t>
            </a:r>
          </a:p>
          <a:p>
            <a:pPr marL="213122" indent="-209550">
              <a:spcAft>
                <a:spcPts val="450"/>
              </a:spcAft>
              <a:buClr>
                <a:srgbClr val="1582C6"/>
              </a:buClr>
              <a:buFont typeface="Arial" panose="020B0604020202020204" pitchFamily="34" charset="0"/>
              <a:buChar char="•"/>
            </a:pPr>
            <a:r>
              <a:rPr lang="en-US" sz="1400" dirty="0">
                <a:latin typeface="Century Gothic" panose="020B0502020202020204" pitchFamily="34" charset="0"/>
                <a:cs typeface="Calibri" charset="0"/>
              </a:rPr>
              <a:t>Meet standards on a composite of indicators indicating college readiness</a:t>
            </a:r>
            <a:r>
              <a:rPr lang="en-US" sz="1400" dirty="0">
                <a:solidFill>
                  <a:srgbClr val="FF0000"/>
                </a:solidFill>
                <a:latin typeface="Century Gothic" panose="020B0502020202020204" pitchFamily="34" charset="0"/>
                <a:cs typeface="Calibri" charset="0"/>
              </a:rPr>
              <a:t>*</a:t>
            </a:r>
          </a:p>
          <a:p>
            <a:pPr>
              <a:spcAft>
                <a:spcPts val="450"/>
              </a:spcAft>
              <a:buClr>
                <a:srgbClr val="1582C6"/>
              </a:buClr>
            </a:pPr>
            <a:endParaRPr lang="en-US" sz="1400" b="1" i="1" dirty="0">
              <a:solidFill>
                <a:srgbClr val="FF0000"/>
              </a:solidFill>
              <a:latin typeface="Century Gothic" panose="020B0502020202020204" pitchFamily="34" charset="0"/>
              <a:cs typeface="Calibri" charset="0"/>
            </a:endParaRPr>
          </a:p>
          <a:p>
            <a:pPr>
              <a:spcAft>
                <a:spcPts val="450"/>
              </a:spcAft>
              <a:buClr>
                <a:srgbClr val="1582C6"/>
              </a:buClr>
            </a:pPr>
            <a:r>
              <a:rPr lang="en-US" sz="1400" b="1" i="1" dirty="0">
                <a:solidFill>
                  <a:srgbClr val="FF0000"/>
                </a:solidFill>
                <a:latin typeface="Century Gothic" panose="020B0502020202020204" pitchFamily="34" charset="0"/>
                <a:cs typeface="Calibri" charset="0"/>
              </a:rPr>
              <a:t>*Implementation in 2019 &amp; beyond</a:t>
            </a:r>
          </a:p>
        </p:txBody>
      </p:sp>
      <p:sp>
        <p:nvSpPr>
          <p:cNvPr id="32" name="TextBox 31">
            <a:extLst>
              <a:ext uri="{FF2B5EF4-FFF2-40B4-BE49-F238E27FC236}">
                <a16:creationId xmlns:a16="http://schemas.microsoft.com/office/drawing/2014/main" id="{DD305D53-E4EA-4E77-859E-C7C7B2796C2B}"/>
              </a:ext>
            </a:extLst>
          </p:cNvPr>
          <p:cNvSpPr txBox="1"/>
          <p:nvPr/>
        </p:nvSpPr>
        <p:spPr>
          <a:xfrm>
            <a:off x="5424485" y="2027030"/>
            <a:ext cx="3566354" cy="3711272"/>
          </a:xfrm>
          <a:prstGeom prst="rect">
            <a:avLst/>
          </a:prstGeom>
          <a:noFill/>
        </p:spPr>
        <p:txBody>
          <a:bodyPr wrap="square" rtlCol="0">
            <a:spAutoFit/>
          </a:bodyPr>
          <a:lstStyle/>
          <a:p>
            <a:pPr>
              <a:spcAft>
                <a:spcPts val="900"/>
              </a:spcAft>
            </a:pPr>
            <a:r>
              <a:rPr lang="en-US" sz="1400" b="1" u="sng" dirty="0">
                <a:solidFill>
                  <a:srgbClr val="1682C5"/>
                </a:solidFill>
                <a:latin typeface="Century Gothic" panose="020B0502020202020204" pitchFamily="34" charset="0"/>
              </a:rPr>
              <a:t>Career Ready</a:t>
            </a:r>
          </a:p>
          <a:p>
            <a:pPr marL="214313" indent="-214313">
              <a:spcAft>
                <a:spcPts val="450"/>
              </a:spcAft>
              <a:buClr>
                <a:srgbClr val="1582C6"/>
              </a:buClr>
              <a:buFont typeface="Arial" charset="0"/>
              <a:buChar char="•"/>
            </a:pPr>
            <a:r>
              <a:rPr lang="en-US" sz="1400" dirty="0">
                <a:latin typeface="Century Gothic" panose="020B0502020202020204" pitchFamily="34" charset="0"/>
                <a:cs typeface="Calibri" charset="0"/>
              </a:rPr>
              <a:t>Earn industry-based certification</a:t>
            </a:r>
          </a:p>
          <a:p>
            <a:pPr marL="214313" indent="-214313">
              <a:spcAft>
                <a:spcPts val="450"/>
              </a:spcAft>
              <a:buClr>
                <a:srgbClr val="1582C6"/>
              </a:buClr>
              <a:buFont typeface="Arial" charset="0"/>
              <a:buChar char="•"/>
            </a:pPr>
            <a:r>
              <a:rPr lang="en-US" sz="1400" dirty="0">
                <a:latin typeface="Century Gothic" panose="020B0502020202020204" pitchFamily="34" charset="0"/>
                <a:ea typeface="Calibri" charset="0"/>
                <a:cs typeface="Calibri" charset="0"/>
              </a:rPr>
              <a:t>CTE coherent sequence coursework completion and credit aligned with approved industry-based certifications </a:t>
            </a:r>
            <a:br>
              <a:rPr lang="en-US" sz="1400" dirty="0">
                <a:latin typeface="Century Gothic" panose="020B0502020202020204" pitchFamily="34" charset="0"/>
                <a:ea typeface="Calibri" charset="0"/>
                <a:cs typeface="Calibri" charset="0"/>
              </a:rPr>
            </a:br>
            <a:r>
              <a:rPr lang="en-US" sz="1400" dirty="0">
                <a:solidFill>
                  <a:srgbClr val="FF0000"/>
                </a:solidFill>
                <a:latin typeface="Century Gothic" panose="020B0502020202020204" pitchFamily="34" charset="0"/>
                <a:ea typeface="Calibri" charset="0"/>
                <a:cs typeface="Calibri" charset="0"/>
              </a:rPr>
              <a:t>(one-half point credit) </a:t>
            </a:r>
          </a:p>
          <a:p>
            <a:pPr marL="214313" indent="-214313">
              <a:spcAft>
                <a:spcPts val="450"/>
              </a:spcAft>
              <a:buClr>
                <a:srgbClr val="1582C6"/>
              </a:buClr>
              <a:buFont typeface="Arial" charset="0"/>
              <a:buChar char="•"/>
            </a:pPr>
            <a:r>
              <a:rPr lang="en-US" sz="1400" dirty="0">
                <a:latin typeface="Century Gothic" panose="020B0502020202020204" pitchFamily="34" charset="0"/>
                <a:cs typeface="Calibri" charset="0"/>
              </a:rPr>
              <a:t>Graduate with completed IEP and workforce readiness (graduation type code of 04, 05, 54, or 55)</a:t>
            </a:r>
          </a:p>
          <a:p>
            <a:pPr marL="214313" indent="-214313">
              <a:spcAft>
                <a:spcPts val="450"/>
              </a:spcAft>
              <a:buClr>
                <a:srgbClr val="1582C6"/>
              </a:buClr>
              <a:buFont typeface="Arial" charset="0"/>
              <a:buChar char="•"/>
            </a:pPr>
            <a:r>
              <a:rPr lang="en-US" sz="1400" dirty="0">
                <a:latin typeface="Century Gothic" panose="020B0502020202020204" pitchFamily="34" charset="0"/>
                <a:cs typeface="Calibri" charset="0"/>
              </a:rPr>
              <a:t>Be admitted to postsecondary industry certification program</a:t>
            </a:r>
            <a:r>
              <a:rPr lang="en-US" sz="1400" dirty="0">
                <a:solidFill>
                  <a:srgbClr val="FF0000"/>
                </a:solidFill>
                <a:latin typeface="Century Gothic" panose="020B0502020202020204" pitchFamily="34" charset="0"/>
                <a:cs typeface="Calibri" charset="0"/>
              </a:rPr>
              <a:t>* </a:t>
            </a:r>
          </a:p>
          <a:p>
            <a:pPr>
              <a:spcBef>
                <a:spcPts val="900"/>
              </a:spcBef>
              <a:spcAft>
                <a:spcPts val="900"/>
              </a:spcAft>
            </a:pPr>
            <a:r>
              <a:rPr lang="en-US" sz="1400" b="1" u="sng" dirty="0">
                <a:solidFill>
                  <a:srgbClr val="1682C5"/>
                </a:solidFill>
                <a:latin typeface="Century Gothic" panose="020B0502020202020204" pitchFamily="34" charset="0"/>
              </a:rPr>
              <a:t>Military Ready</a:t>
            </a:r>
            <a:endParaRPr lang="en-US" sz="1400" u="sng" dirty="0">
              <a:solidFill>
                <a:srgbClr val="1682C5"/>
              </a:solidFill>
              <a:latin typeface="Century Gothic" panose="020B0502020202020204" pitchFamily="34" charset="0"/>
            </a:endParaRPr>
          </a:p>
          <a:p>
            <a:pPr>
              <a:spcAft>
                <a:spcPts val="450"/>
              </a:spcAft>
              <a:buClr>
                <a:srgbClr val="1582C6"/>
              </a:buClr>
            </a:pPr>
            <a:r>
              <a:rPr lang="en-US" sz="1400" dirty="0">
                <a:latin typeface="Century Gothic" panose="020B0502020202020204" pitchFamily="34" charset="0"/>
                <a:cs typeface="Calibri" charset="0"/>
              </a:rPr>
              <a:t>Enlist in the United States Armed Forces </a:t>
            </a:r>
          </a:p>
        </p:txBody>
      </p:sp>
      <p:sp>
        <p:nvSpPr>
          <p:cNvPr id="35" name="Rectangle 34">
            <a:extLst>
              <a:ext uri="{FF2B5EF4-FFF2-40B4-BE49-F238E27FC236}">
                <a16:creationId xmlns:a16="http://schemas.microsoft.com/office/drawing/2014/main" id="{4005728C-65A3-4285-A9DD-9A7711BBC417}"/>
              </a:ext>
            </a:extLst>
          </p:cNvPr>
          <p:cNvSpPr/>
          <p:nvPr/>
        </p:nvSpPr>
        <p:spPr>
          <a:xfrm>
            <a:off x="499706" y="2027030"/>
            <a:ext cx="388620" cy="388620"/>
          </a:xfrm>
          <a:prstGeom prst="rect">
            <a:avLst/>
          </a:prstGeom>
          <a:solidFill>
            <a:srgbClr val="1582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35">
            <a:extLst>
              <a:ext uri="{FF2B5EF4-FFF2-40B4-BE49-F238E27FC236}">
                <a16:creationId xmlns:a16="http://schemas.microsoft.com/office/drawing/2014/main" id="{3581DF4C-D2B7-4367-8B3C-623974581B20}"/>
              </a:ext>
            </a:extLst>
          </p:cNvPr>
          <p:cNvSpPr/>
          <p:nvPr/>
        </p:nvSpPr>
        <p:spPr>
          <a:xfrm>
            <a:off x="5032838" y="2027030"/>
            <a:ext cx="388620" cy="388620"/>
          </a:xfrm>
          <a:prstGeom prst="rect">
            <a:avLst/>
          </a:prstGeom>
          <a:solidFill>
            <a:srgbClr val="1582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Rectangle 36">
            <a:extLst>
              <a:ext uri="{FF2B5EF4-FFF2-40B4-BE49-F238E27FC236}">
                <a16:creationId xmlns:a16="http://schemas.microsoft.com/office/drawing/2014/main" id="{A0D514D1-5F65-4DBA-93AA-C936EEC2C490}"/>
              </a:ext>
            </a:extLst>
          </p:cNvPr>
          <p:cNvSpPr/>
          <p:nvPr/>
        </p:nvSpPr>
        <p:spPr>
          <a:xfrm>
            <a:off x="5032838" y="5124908"/>
            <a:ext cx="388620" cy="388620"/>
          </a:xfrm>
          <a:prstGeom prst="rect">
            <a:avLst/>
          </a:prstGeom>
          <a:solidFill>
            <a:srgbClr val="1582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8" name="Picture 37">
            <a:extLst>
              <a:ext uri="{FF2B5EF4-FFF2-40B4-BE49-F238E27FC236}">
                <a16:creationId xmlns:a16="http://schemas.microsoft.com/office/drawing/2014/main" id="{048BE66B-D807-497D-98F7-1434996D42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59"/>
          <a:stretch/>
        </p:blipFill>
        <p:spPr>
          <a:xfrm>
            <a:off x="5104118" y="2102327"/>
            <a:ext cx="252341" cy="236025"/>
          </a:xfrm>
          <a:prstGeom prst="rect">
            <a:avLst/>
          </a:prstGeom>
        </p:spPr>
      </p:pic>
      <p:pic>
        <p:nvPicPr>
          <p:cNvPr id="39" name="Picture 38">
            <a:extLst>
              <a:ext uri="{FF2B5EF4-FFF2-40B4-BE49-F238E27FC236}">
                <a16:creationId xmlns:a16="http://schemas.microsoft.com/office/drawing/2014/main" id="{D0112113-1A24-4FF7-B95E-DD0248D691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1139" y="5157539"/>
            <a:ext cx="265320" cy="323359"/>
          </a:xfrm>
          <a:prstGeom prst="rect">
            <a:avLst/>
          </a:prstGeom>
        </p:spPr>
      </p:pic>
      <p:pic>
        <p:nvPicPr>
          <p:cNvPr id="40" name="Picture 39">
            <a:extLst>
              <a:ext uri="{FF2B5EF4-FFF2-40B4-BE49-F238E27FC236}">
                <a16:creationId xmlns:a16="http://schemas.microsoft.com/office/drawing/2014/main" id="{EE5D1A74-5CDA-4C41-BC10-97A888F1D7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1632"/>
          <a:stretch/>
        </p:blipFill>
        <p:spPr>
          <a:xfrm>
            <a:off x="547271" y="2106338"/>
            <a:ext cx="293311" cy="281850"/>
          </a:xfrm>
          <a:prstGeom prst="rect">
            <a:avLst/>
          </a:prstGeom>
        </p:spPr>
      </p:pic>
      <p:pic>
        <p:nvPicPr>
          <p:cNvPr id="14"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071892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a:off x="639847" y="1658611"/>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40792" y="996899"/>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 </a:t>
            </a:r>
            <a:r>
              <a:rPr lang="en-US" sz="3200" dirty="0">
                <a:solidFill>
                  <a:schemeClr val="tx1"/>
                </a:solidFill>
                <a:latin typeface="Century Gothic" panose="020B0502020202020204" pitchFamily="34" charset="0"/>
              </a:rPr>
              <a:t>Growth</a:t>
            </a:r>
            <a:endParaRPr lang="en-US" sz="3200" dirty="0">
              <a:solidFill>
                <a:schemeClr val="accent1">
                  <a:lumMod val="75000"/>
                </a:schemeClr>
              </a:solidFill>
              <a:latin typeface="Century Gothic" panose="020B0502020202020204" pitchFamily="34" charset="0"/>
            </a:endParaRPr>
          </a:p>
        </p:txBody>
      </p:sp>
      <p:sp>
        <p:nvSpPr>
          <p:cNvPr id="28" name="Rectangle 27">
            <a:extLst>
              <a:ext uri="{FF2B5EF4-FFF2-40B4-BE49-F238E27FC236}">
                <a16:creationId xmlns:a16="http://schemas.microsoft.com/office/drawing/2014/main" id="{98216E42-BEDE-4756-9A4B-CD98A7A5C638}"/>
              </a:ext>
            </a:extLst>
          </p:cNvPr>
          <p:cNvSpPr/>
          <p:nvPr/>
        </p:nvSpPr>
        <p:spPr>
          <a:xfrm>
            <a:off x="3433300" y="2028755"/>
            <a:ext cx="2387184" cy="3681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sp>
        <p:nvSpPr>
          <p:cNvPr id="30" name="Rectangle 29">
            <a:extLst>
              <a:ext uri="{FF2B5EF4-FFF2-40B4-BE49-F238E27FC236}">
                <a16:creationId xmlns:a16="http://schemas.microsoft.com/office/drawing/2014/main" id="{3002DA80-400A-48E9-B4F4-45FB3CB6585A}"/>
              </a:ext>
            </a:extLst>
          </p:cNvPr>
          <p:cNvSpPr/>
          <p:nvPr/>
        </p:nvSpPr>
        <p:spPr>
          <a:xfrm>
            <a:off x="3909820" y="4216548"/>
            <a:ext cx="1434142" cy="913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 Progress</a:t>
            </a:r>
          </a:p>
        </p:txBody>
      </p:sp>
      <p:pic>
        <p:nvPicPr>
          <p:cNvPr id="23" name="Picture 22">
            <a:extLst>
              <a:ext uri="{FF2B5EF4-FFF2-40B4-BE49-F238E27FC236}">
                <a16:creationId xmlns:a16="http://schemas.microsoft.com/office/drawing/2014/main" id="{D92ED8EA-AF58-417F-8175-422F2787A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431" y="2288402"/>
            <a:ext cx="1642919" cy="1714500"/>
          </a:xfrm>
          <a:prstGeom prst="rect">
            <a:avLst/>
          </a:prstGeom>
        </p:spPr>
      </p:pic>
      <p:sp>
        <p:nvSpPr>
          <p:cNvPr id="31" name="Rectangle 30">
            <a:extLst>
              <a:ext uri="{FF2B5EF4-FFF2-40B4-BE49-F238E27FC236}">
                <a16:creationId xmlns:a16="http://schemas.microsoft.com/office/drawing/2014/main" id="{A74EA7E0-216A-4AE1-87EB-E54F74CE8BFF}"/>
              </a:ext>
            </a:extLst>
          </p:cNvPr>
          <p:cNvSpPr/>
          <p:nvPr/>
        </p:nvSpPr>
        <p:spPr>
          <a:xfrm>
            <a:off x="6282068" y="2602778"/>
            <a:ext cx="1425159" cy="221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32" name="Picture 31">
            <a:extLst>
              <a:ext uri="{FF2B5EF4-FFF2-40B4-BE49-F238E27FC236}">
                <a16:creationId xmlns:a16="http://schemas.microsoft.com/office/drawing/2014/main" id="{180D98B1-BF0C-476B-BA87-57813DC08C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7999" y="2915860"/>
            <a:ext cx="750209" cy="787484"/>
          </a:xfrm>
          <a:prstGeom prst="rect">
            <a:avLst/>
          </a:prstGeom>
        </p:spPr>
      </p:pic>
      <p:sp>
        <p:nvSpPr>
          <p:cNvPr id="33" name="Rectangle 32">
            <a:extLst>
              <a:ext uri="{FF2B5EF4-FFF2-40B4-BE49-F238E27FC236}">
                <a16:creationId xmlns:a16="http://schemas.microsoft.com/office/drawing/2014/main" id="{727B7690-5CDC-4628-AF32-0EFF7E3036BD}"/>
              </a:ext>
            </a:extLst>
          </p:cNvPr>
          <p:cNvSpPr/>
          <p:nvPr/>
        </p:nvSpPr>
        <p:spPr>
          <a:xfrm>
            <a:off x="6415858" y="3803819"/>
            <a:ext cx="1144202"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sp>
        <p:nvSpPr>
          <p:cNvPr id="34" name="Rectangle 33">
            <a:extLst>
              <a:ext uri="{FF2B5EF4-FFF2-40B4-BE49-F238E27FC236}">
                <a16:creationId xmlns:a16="http://schemas.microsoft.com/office/drawing/2014/main" id="{DD60DB85-F9BC-4AB0-B581-FAB637B344EB}"/>
              </a:ext>
            </a:extLst>
          </p:cNvPr>
          <p:cNvSpPr/>
          <p:nvPr/>
        </p:nvSpPr>
        <p:spPr>
          <a:xfrm>
            <a:off x="1538204" y="2602778"/>
            <a:ext cx="1433513" cy="22109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35" name="Picture 34">
            <a:extLst>
              <a:ext uri="{FF2B5EF4-FFF2-40B4-BE49-F238E27FC236}">
                <a16:creationId xmlns:a16="http://schemas.microsoft.com/office/drawing/2014/main" id="{9B99D424-4E24-4D67-A4D4-0571552B46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7748" y="2915859"/>
            <a:ext cx="707798" cy="738637"/>
          </a:xfrm>
          <a:prstGeom prst="rect">
            <a:avLst/>
          </a:prstGeom>
        </p:spPr>
      </p:pic>
      <p:sp>
        <p:nvSpPr>
          <p:cNvPr id="36" name="Rectangle 35">
            <a:extLst>
              <a:ext uri="{FF2B5EF4-FFF2-40B4-BE49-F238E27FC236}">
                <a16:creationId xmlns:a16="http://schemas.microsoft.com/office/drawing/2014/main" id="{F134676B-E856-4A3B-965C-17DF1FC2BD79}"/>
              </a:ext>
            </a:extLst>
          </p:cNvPr>
          <p:cNvSpPr/>
          <p:nvPr/>
        </p:nvSpPr>
        <p:spPr>
          <a:xfrm>
            <a:off x="1672779" y="3803819"/>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15" name="Rectangle 14">
            <a:extLst>
              <a:ext uri="{FF2B5EF4-FFF2-40B4-BE49-F238E27FC236}">
                <a16:creationId xmlns:a16="http://schemas.microsoft.com/office/drawing/2014/main" id="{370670B7-071A-4EA0-A6AF-784E1557D49A}"/>
              </a:ext>
            </a:extLst>
          </p:cNvPr>
          <p:cNvSpPr/>
          <p:nvPr/>
        </p:nvSpPr>
        <p:spPr>
          <a:xfrm>
            <a:off x="6054811" y="2510782"/>
            <a:ext cx="2057400" cy="26193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8E1F0537-9274-43B4-B9D6-41875008D3CB}"/>
              </a:ext>
            </a:extLst>
          </p:cNvPr>
          <p:cNvSpPr/>
          <p:nvPr/>
        </p:nvSpPr>
        <p:spPr>
          <a:xfrm>
            <a:off x="1189835" y="2494130"/>
            <a:ext cx="2057400" cy="26193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397573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54404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8208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 </a:t>
            </a:r>
          </a:p>
          <a:p>
            <a:pPr>
              <a:lnSpc>
                <a:spcPct val="100000"/>
              </a:lnSpc>
            </a:pPr>
            <a:r>
              <a:rPr lang="en-US" sz="3200" dirty="0">
                <a:solidFill>
                  <a:schemeClr val="tx1"/>
                </a:solidFill>
                <a:latin typeface="Century Gothic" panose="020B0502020202020204" pitchFamily="34" charset="0"/>
              </a:rPr>
              <a:t>Two Aspects to Progress</a:t>
            </a:r>
            <a:endParaRPr lang="en-US" sz="3200" dirty="0">
              <a:solidFill>
                <a:schemeClr val="accent1">
                  <a:lumMod val="75000"/>
                </a:schemeClr>
              </a:solidFill>
              <a:latin typeface="Century Gothic" panose="020B0502020202020204" pitchFamily="34" charset="0"/>
            </a:endParaRPr>
          </a:p>
        </p:txBody>
      </p:sp>
      <p:cxnSp>
        <p:nvCxnSpPr>
          <p:cNvPr id="82" name="Straight Connector 81"/>
          <p:cNvCxnSpPr/>
          <p:nvPr/>
        </p:nvCxnSpPr>
        <p:spPr>
          <a:xfrm>
            <a:off x="4359780" y="2395361"/>
            <a:ext cx="0" cy="2690447"/>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76375" y="3230052"/>
            <a:ext cx="1714500" cy="17145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85" name="Rectangle 84"/>
          <p:cNvSpPr/>
          <p:nvPr/>
        </p:nvSpPr>
        <p:spPr>
          <a:xfrm>
            <a:off x="5202629" y="3199863"/>
            <a:ext cx="1714500" cy="17145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12" name="TextBox 11"/>
          <p:cNvSpPr txBox="1"/>
          <p:nvPr/>
        </p:nvSpPr>
        <p:spPr>
          <a:xfrm>
            <a:off x="1055310" y="2624621"/>
            <a:ext cx="3156634" cy="380873"/>
          </a:xfrm>
          <a:prstGeom prst="rect">
            <a:avLst/>
          </a:prstGeom>
          <a:noFill/>
        </p:spPr>
        <p:txBody>
          <a:bodyPr wrap="none" rtlCol="0">
            <a:spAutoFit/>
          </a:bodyPr>
          <a:lstStyle/>
          <a:p>
            <a:pPr algn="ctr"/>
            <a:r>
              <a:rPr lang="en-US" sz="1875" b="1" dirty="0">
                <a:solidFill>
                  <a:schemeClr val="accent2"/>
                </a:solidFill>
                <a:latin typeface="Century Gothic" panose="020B0502020202020204" pitchFamily="34" charset="0"/>
              </a:rPr>
              <a:t>Part A: Academic Growth</a:t>
            </a:r>
          </a:p>
        </p:txBody>
      </p:sp>
      <p:sp>
        <p:nvSpPr>
          <p:cNvPr id="87" name="TextBox 86"/>
          <p:cNvSpPr txBox="1"/>
          <p:nvPr/>
        </p:nvSpPr>
        <p:spPr>
          <a:xfrm>
            <a:off x="4654469" y="2628463"/>
            <a:ext cx="3464410" cy="380873"/>
          </a:xfrm>
          <a:prstGeom prst="rect">
            <a:avLst/>
          </a:prstGeom>
          <a:noFill/>
        </p:spPr>
        <p:txBody>
          <a:bodyPr wrap="none" rtlCol="0">
            <a:spAutoFit/>
          </a:bodyPr>
          <a:lstStyle/>
          <a:p>
            <a:r>
              <a:rPr lang="en-US" sz="1875" b="1" dirty="0">
                <a:solidFill>
                  <a:schemeClr val="accent2"/>
                </a:solidFill>
                <a:latin typeface="Century Gothic" panose="020B0502020202020204" pitchFamily="34" charset="0"/>
              </a:rPr>
              <a:t>Part B: Relative Performance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831" y="3413425"/>
            <a:ext cx="1411589" cy="150475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566" y="3526156"/>
            <a:ext cx="1468626" cy="1122293"/>
          </a:xfrm>
          <a:prstGeom prst="rect">
            <a:avLst/>
          </a:prstGeom>
        </p:spPr>
      </p:pic>
      <p:pic>
        <p:nvPicPr>
          <p:cNvPr id="1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23494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46722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54404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82082" y="510760"/>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Two Aspects to Progress</a:t>
            </a:r>
            <a:endParaRPr lang="en-US" sz="3200" dirty="0">
              <a:solidFill>
                <a:schemeClr val="accent1">
                  <a:lumMod val="75000"/>
                </a:schemeClr>
              </a:solidFill>
              <a:latin typeface="Century Gothic" panose="020B0502020202020204" pitchFamily="34" charset="0"/>
            </a:endParaRPr>
          </a:p>
        </p:txBody>
      </p:sp>
      <p:sp>
        <p:nvSpPr>
          <p:cNvPr id="12" name="TextBox 11"/>
          <p:cNvSpPr txBox="1"/>
          <p:nvPr/>
        </p:nvSpPr>
        <p:spPr>
          <a:xfrm>
            <a:off x="2555213" y="2177139"/>
            <a:ext cx="3991798" cy="461665"/>
          </a:xfrm>
          <a:prstGeom prst="rect">
            <a:avLst/>
          </a:prstGeom>
          <a:noFill/>
        </p:spPr>
        <p:txBody>
          <a:bodyPr wrap="none" rtlCol="0">
            <a:spAutoFit/>
          </a:bodyPr>
          <a:lstStyle/>
          <a:p>
            <a:pPr algn="ctr"/>
            <a:r>
              <a:rPr lang="en-US" sz="2400" b="1" dirty="0">
                <a:solidFill>
                  <a:schemeClr val="accent2"/>
                </a:solidFill>
                <a:latin typeface="Century Gothic" panose="020B0502020202020204" pitchFamily="34" charset="0"/>
              </a:rPr>
              <a:t>Part A: Academic Growth</a:t>
            </a:r>
          </a:p>
        </p:txBody>
      </p:sp>
      <p:grpSp>
        <p:nvGrpSpPr>
          <p:cNvPr id="2" name="Group 1">
            <a:extLst>
              <a:ext uri="{FF2B5EF4-FFF2-40B4-BE49-F238E27FC236}">
                <a16:creationId xmlns:a16="http://schemas.microsoft.com/office/drawing/2014/main" id="{FD65DE5D-C9C6-4A67-A577-40004AECBEAF}"/>
              </a:ext>
            </a:extLst>
          </p:cNvPr>
          <p:cNvGrpSpPr/>
          <p:nvPr/>
        </p:nvGrpSpPr>
        <p:grpSpPr>
          <a:xfrm>
            <a:off x="3350962" y="2847351"/>
            <a:ext cx="2400300" cy="2400300"/>
            <a:chOff x="1162016" y="2607609"/>
            <a:chExt cx="2286000" cy="2286000"/>
          </a:xfrm>
        </p:grpSpPr>
        <p:sp>
          <p:nvSpPr>
            <p:cNvPr id="11" name="Rectangle 10"/>
            <p:cNvSpPr/>
            <p:nvPr/>
          </p:nvSpPr>
          <p:spPr>
            <a:xfrm>
              <a:off x="1162016" y="2607609"/>
              <a:ext cx="2286000" cy="22860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957" y="2852107"/>
              <a:ext cx="1882118" cy="2006338"/>
            </a:xfrm>
            <a:prstGeom prst="rect">
              <a:avLst/>
            </a:prstGeom>
          </p:spPr>
        </p:pic>
      </p:grpSp>
      <p:pic>
        <p:nvPicPr>
          <p:cNvPr id="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97896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822960" y="2048484"/>
            <a:ext cx="7593071" cy="3458641"/>
          </a:xfrm>
          <a:prstGeom prst="rect">
            <a:avLst/>
          </a:prstGeom>
        </p:spPr>
        <p:txBody>
          <a:bodyPr vert="horz" lIns="68580" tIns="34290" rIns="68580" bIns="34290" numCol="2"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100" b="1" dirty="0">
                <a:solidFill>
                  <a:schemeClr val="accent1"/>
                </a:solidFill>
                <a:latin typeface="Calibri" charset="0"/>
                <a:ea typeface="Calibri" charset="0"/>
                <a:cs typeface="Calibri" charset="0"/>
              </a:rPr>
              <a:t> </a:t>
            </a:r>
          </a:p>
        </p:txBody>
      </p:sp>
      <p:sp>
        <p:nvSpPr>
          <p:cNvPr id="11" name="Content Placeholder 2"/>
          <p:cNvSpPr txBox="1">
            <a:spLocks/>
          </p:cNvSpPr>
          <p:nvPr/>
        </p:nvSpPr>
        <p:spPr>
          <a:xfrm>
            <a:off x="822960" y="2130879"/>
            <a:ext cx="7543800" cy="338359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spcBef>
                <a:spcPts val="375"/>
              </a:spcBef>
              <a:spcAft>
                <a:spcPts val="900"/>
              </a:spcAft>
            </a:pPr>
            <a:r>
              <a:rPr lang="en-US" sz="2000" b="1" dirty="0">
                <a:solidFill>
                  <a:schemeClr val="accent1"/>
                </a:solidFill>
                <a:latin typeface="Century Gothic" panose="020B0502020202020204" pitchFamily="34" charset="0"/>
                <a:ea typeface="Calibri" charset="0"/>
                <a:cs typeface="Calibri" charset="0"/>
              </a:rPr>
              <a:t>Part A: Academic Growth</a:t>
            </a:r>
          </a:p>
          <a:p>
            <a:pPr marL="600075" lvl="1" indent="-257175" algn="l">
              <a:lnSpc>
                <a:spcPct val="100000"/>
              </a:lnSpc>
              <a:spcAft>
                <a:spcPts val="900"/>
              </a:spcAft>
              <a:buClr>
                <a:schemeClr val="accent2"/>
              </a:buClr>
              <a:buFont typeface="Wingdings" charset="2"/>
              <a:buChar char="§"/>
            </a:pPr>
            <a:r>
              <a:rPr lang="en-US" dirty="0">
                <a:latin typeface="Century Gothic" panose="020B0502020202020204" pitchFamily="34" charset="0"/>
              </a:rPr>
              <a:t>It includes all assessments with a STAAR progress measure</a:t>
            </a:r>
            <a:r>
              <a:rPr lang="en-US" dirty="0">
                <a:solidFill>
                  <a:srgbClr val="C00000"/>
                </a:solidFill>
                <a:latin typeface="Century Gothic" panose="020B0502020202020204" pitchFamily="34" charset="0"/>
              </a:rPr>
              <a:t>*</a:t>
            </a:r>
            <a:r>
              <a:rPr lang="en-US" dirty="0">
                <a:latin typeface="Century Gothic" panose="020B0502020202020204" pitchFamily="34" charset="0"/>
              </a:rPr>
              <a:t>. </a:t>
            </a:r>
          </a:p>
          <a:p>
            <a:pPr marL="600075" lvl="1" indent="-257175" algn="l">
              <a:lnSpc>
                <a:spcPct val="100000"/>
              </a:lnSpc>
              <a:spcAft>
                <a:spcPts val="900"/>
              </a:spcAft>
              <a:buClr>
                <a:schemeClr val="accent2"/>
              </a:buClr>
              <a:buFont typeface="Wingdings" charset="2"/>
              <a:buChar char="§"/>
            </a:pPr>
            <a:r>
              <a:rPr lang="en-US" dirty="0">
                <a:latin typeface="Century Gothic" panose="020B0502020202020204" pitchFamily="34" charset="0"/>
              </a:rPr>
              <a:t>Districts and campuses (including high schools) earn credit for results that maintain proficiency or meet growth expectations on STAAR.</a:t>
            </a:r>
          </a:p>
          <a:p>
            <a:pPr marL="600075" lvl="1" indent="-257175" algn="l">
              <a:buClr>
                <a:schemeClr val="accent2"/>
              </a:buClr>
              <a:buFont typeface="Wingdings" charset="2"/>
              <a:buChar char="§"/>
            </a:pPr>
            <a:endParaRPr lang="en-US" sz="2400" dirty="0">
              <a:latin typeface="Century Gothic" panose="020B0502020202020204" pitchFamily="34" charset="0"/>
              <a:ea typeface="Calibri" charset="0"/>
              <a:cs typeface="Calibri" charset="0"/>
            </a:endParaRPr>
          </a:p>
          <a:p>
            <a:pPr lvl="1" algn="l">
              <a:buClr>
                <a:schemeClr val="accent2"/>
              </a:buClr>
            </a:pPr>
            <a:endParaRPr lang="en-US" sz="2400" dirty="0">
              <a:latin typeface="Century Gothic" panose="020B0502020202020204" pitchFamily="34" charset="0"/>
              <a:ea typeface="Calibri" charset="0"/>
              <a:cs typeface="Calibri" charset="0"/>
            </a:endParaRPr>
          </a:p>
          <a:p>
            <a:pPr lvl="1" algn="l">
              <a:buClr>
                <a:schemeClr val="accent2"/>
              </a:buClr>
            </a:pPr>
            <a:endParaRPr lang="en-US" sz="2400" dirty="0">
              <a:latin typeface="Century Gothic" panose="020B0502020202020204" pitchFamily="34" charset="0"/>
              <a:ea typeface="Calibri" charset="0"/>
              <a:cs typeface="Calibri" charset="0"/>
            </a:endParaRPr>
          </a:p>
          <a:p>
            <a:pPr lvl="1" indent="-342900" algn="l">
              <a:buClr>
                <a:schemeClr val="accent2"/>
              </a:buClr>
            </a:pPr>
            <a:r>
              <a:rPr lang="en-US" sz="1600" dirty="0">
                <a:solidFill>
                  <a:srgbClr val="FF0000"/>
                </a:solidFill>
                <a:latin typeface="Century Gothic" panose="020B0502020202020204" pitchFamily="34" charset="0"/>
              </a:rPr>
              <a:t>*Substitute assessments are not included.</a:t>
            </a:r>
          </a:p>
          <a:p>
            <a:pPr lvl="1" algn="l">
              <a:buClr>
                <a:schemeClr val="accent2"/>
              </a:buClr>
            </a:pPr>
            <a:endParaRPr lang="en-US" sz="2400" dirty="0">
              <a:latin typeface="Century Gothic" panose="020B0502020202020204" pitchFamily="34" charset="0"/>
              <a:ea typeface="Calibri" charset="0"/>
              <a:cs typeface="Calibri" charset="0"/>
            </a:endParaRPr>
          </a:p>
        </p:txBody>
      </p:sp>
      <p:cxnSp>
        <p:nvCxnSpPr>
          <p:cNvPr id="8" name="Straight Connector 7">
            <a:extLst>
              <a:ext uri="{FF2B5EF4-FFF2-40B4-BE49-F238E27FC236}">
                <a16:creationId xmlns:a16="http://schemas.microsoft.com/office/drawing/2014/main" id="{E220CEDD-30EF-4541-BD59-DB98718CFAFA}"/>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FF49667-21C2-422E-A8C2-2A46F43B1E72}"/>
              </a:ext>
            </a:extLst>
          </p:cNvPr>
          <p:cNvSpPr txBox="1">
            <a:spLocks/>
          </p:cNvSpPr>
          <p:nvPr/>
        </p:nvSpPr>
        <p:spPr>
          <a:xfrm>
            <a:off x="623805" y="63364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800" b="1" dirty="0">
                <a:solidFill>
                  <a:srgbClr val="FF8134"/>
                </a:solidFill>
                <a:latin typeface="Century Gothic" panose="020B0502020202020204" pitchFamily="34" charset="0"/>
              </a:rPr>
              <a:t>School Progress </a:t>
            </a:r>
            <a:r>
              <a:rPr lang="en-US" sz="2800" b="1" dirty="0">
                <a:solidFill>
                  <a:schemeClr val="accent2"/>
                </a:solidFill>
                <a:latin typeface="Century Gothic" panose="020B0502020202020204" pitchFamily="34" charset="0"/>
              </a:rPr>
              <a:t>Domain</a:t>
            </a:r>
            <a:r>
              <a:rPr lang="en-US" sz="2800" b="1" dirty="0">
                <a:solidFill>
                  <a:srgbClr val="FF8134"/>
                </a:solidFill>
                <a:latin typeface="Century Gothic" panose="020B0502020202020204" pitchFamily="34" charset="0"/>
              </a:rPr>
              <a:t>, </a:t>
            </a:r>
            <a:r>
              <a:rPr lang="en-US" sz="2800" dirty="0">
                <a:solidFill>
                  <a:srgbClr val="000000"/>
                </a:solidFill>
                <a:latin typeface="Century Gothic" panose="020B0502020202020204" pitchFamily="34" charset="0"/>
              </a:rPr>
              <a:t>Part A: Academic Growth</a:t>
            </a:r>
            <a:endParaRPr lang="en-US" sz="2800" dirty="0">
              <a:solidFill>
                <a:srgbClr val="1682C5">
                  <a:lumMod val="75000"/>
                </a:srgbClr>
              </a:solidFill>
              <a:latin typeface="Century Gothic" panose="020B0502020202020204" pitchFamily="34"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48272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623805" y="543048"/>
            <a:ext cx="646307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Academic Growth: </a:t>
            </a:r>
          </a:p>
          <a:p>
            <a:pPr>
              <a:lnSpc>
                <a:spcPct val="100000"/>
              </a:lnSpc>
            </a:pPr>
            <a:r>
              <a:rPr lang="en-US" sz="3200" dirty="0">
                <a:solidFill>
                  <a:schemeClr val="tx1"/>
                </a:solidFill>
                <a:latin typeface="Century Gothic" panose="020B0502020202020204" pitchFamily="34" charset="0"/>
              </a:rPr>
              <a:t>Measuring Advancement</a:t>
            </a:r>
            <a:endParaRPr lang="en-US" sz="3200" dirty="0">
              <a:solidFill>
                <a:schemeClr val="accent1">
                  <a:lumMod val="75000"/>
                </a:schemeClr>
              </a:solidFill>
              <a:latin typeface="Century Gothic" panose="020B0502020202020204" pitchFamily="34" charset="0"/>
            </a:endParaRPr>
          </a:p>
        </p:txBody>
      </p:sp>
      <p:grpSp>
        <p:nvGrpSpPr>
          <p:cNvPr id="19" name="Group 18"/>
          <p:cNvGrpSpPr/>
          <p:nvPr/>
        </p:nvGrpSpPr>
        <p:grpSpPr>
          <a:xfrm>
            <a:off x="128337" y="2213811"/>
            <a:ext cx="8951495" cy="3080083"/>
            <a:chOff x="890353" y="2719854"/>
            <a:chExt cx="7539903" cy="2546879"/>
          </a:xfrm>
        </p:grpSpPr>
        <p:cxnSp>
          <p:nvCxnSpPr>
            <p:cNvPr id="56" name="Straight Connector 55"/>
            <p:cNvCxnSpPr/>
            <p:nvPr/>
          </p:nvCxnSpPr>
          <p:spPr>
            <a:xfrm>
              <a:off x="2456839" y="2719854"/>
              <a:ext cx="0" cy="23145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456839" y="5017284"/>
              <a:ext cx="272241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30261" y="2719854"/>
              <a:ext cx="0" cy="231457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469056" y="4477216"/>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465411" y="3945721"/>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456839" y="3379936"/>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830261" y="4271476"/>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830261" y="3679974"/>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830261" y="3148479"/>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469058" y="3954294"/>
              <a:ext cx="1366132" cy="531495"/>
            </a:xfrm>
            <a:prstGeom prst="rect">
              <a:avLst/>
            </a:prstGeom>
            <a:solidFill>
              <a:srgbClr val="ED7D3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Rectangle 66"/>
            <p:cNvSpPr/>
            <p:nvPr/>
          </p:nvSpPr>
          <p:spPr>
            <a:xfrm>
              <a:off x="3838832" y="3680869"/>
              <a:ext cx="1352634" cy="582930"/>
            </a:xfrm>
            <a:prstGeom prst="rect">
              <a:avLst/>
            </a:prstGeom>
            <a:solidFill>
              <a:srgbClr val="ED7D3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8" name="Rectangle 67"/>
            <p:cNvSpPr/>
            <p:nvPr/>
          </p:nvSpPr>
          <p:spPr>
            <a:xfrm>
              <a:off x="3834547" y="4281003"/>
              <a:ext cx="1356920" cy="728663"/>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9" name="Rectangle 68"/>
            <p:cNvSpPr/>
            <p:nvPr/>
          </p:nvSpPr>
          <p:spPr>
            <a:xfrm>
              <a:off x="2472702" y="4485789"/>
              <a:ext cx="1352634" cy="522923"/>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53" y="3426160"/>
              <a:ext cx="974786" cy="1039122"/>
            </a:xfrm>
            <a:prstGeom prst="rect">
              <a:avLst/>
            </a:prstGeom>
          </p:spPr>
        </p:pic>
        <p:cxnSp>
          <p:nvCxnSpPr>
            <p:cNvPr id="71" name="Straight Connector 70"/>
            <p:cNvCxnSpPr>
              <a:cxnSpLocks/>
            </p:cNvCxnSpPr>
            <p:nvPr/>
          </p:nvCxnSpPr>
          <p:spPr>
            <a:xfrm flipV="1">
              <a:off x="1876202" y="3459761"/>
              <a:ext cx="325230" cy="419291"/>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1871488" y="3981677"/>
              <a:ext cx="280892" cy="548545"/>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834547" y="3148479"/>
              <a:ext cx="1352634" cy="522923"/>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Rectangle 73"/>
            <p:cNvSpPr/>
            <p:nvPr/>
          </p:nvSpPr>
          <p:spPr>
            <a:xfrm>
              <a:off x="2472702" y="3387560"/>
              <a:ext cx="1352634" cy="55328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Rectangle 74"/>
            <p:cNvSpPr/>
            <p:nvPr/>
          </p:nvSpPr>
          <p:spPr>
            <a:xfrm>
              <a:off x="2469950" y="2719856"/>
              <a:ext cx="1352634" cy="651394"/>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Rectangle 75"/>
            <p:cNvSpPr/>
            <p:nvPr/>
          </p:nvSpPr>
          <p:spPr>
            <a:xfrm>
              <a:off x="3834547" y="2719854"/>
              <a:ext cx="1352634" cy="42862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Title 1"/>
            <p:cNvSpPr txBox="1">
              <a:spLocks/>
            </p:cNvSpPr>
            <p:nvPr/>
          </p:nvSpPr>
          <p:spPr>
            <a:xfrm rot="16200000">
              <a:off x="1180938" y="3745462"/>
              <a:ext cx="2288858" cy="23764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dirty="0">
                  <a:solidFill>
                    <a:schemeClr val="accent2"/>
                  </a:solidFill>
                  <a:latin typeface="Century Gothic" panose="020B0502020202020204" pitchFamily="34" charset="0"/>
                </a:rPr>
                <a:t>STAAR Performance Level</a:t>
              </a:r>
            </a:p>
          </p:txBody>
        </p:sp>
        <p:sp>
          <p:nvSpPr>
            <p:cNvPr id="78" name="Title 1"/>
            <p:cNvSpPr txBox="1">
              <a:spLocks/>
            </p:cNvSpPr>
            <p:nvPr/>
          </p:nvSpPr>
          <p:spPr>
            <a:xfrm>
              <a:off x="2451485" y="5029086"/>
              <a:ext cx="1373854" cy="23764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dirty="0">
                  <a:solidFill>
                    <a:schemeClr val="accent2"/>
                  </a:solidFill>
                  <a:latin typeface="Century Gothic" panose="020B0502020202020204" pitchFamily="34" charset="0"/>
                </a:rPr>
                <a:t>3</a:t>
              </a:r>
              <a:r>
                <a:rPr lang="en-US" sz="1125" baseline="30000" dirty="0">
                  <a:solidFill>
                    <a:schemeClr val="accent2"/>
                  </a:solidFill>
                  <a:latin typeface="Century Gothic" panose="020B0502020202020204" pitchFamily="34" charset="0"/>
                </a:rPr>
                <a:t>rd</a:t>
              </a:r>
              <a:r>
                <a:rPr lang="en-US" sz="1125" dirty="0">
                  <a:solidFill>
                    <a:schemeClr val="accent2"/>
                  </a:solidFill>
                  <a:latin typeface="Century Gothic" panose="020B0502020202020204" pitchFamily="34" charset="0"/>
                </a:rPr>
                <a:t> Grade Example</a:t>
              </a:r>
            </a:p>
          </p:txBody>
        </p:sp>
        <p:sp>
          <p:nvSpPr>
            <p:cNvPr id="79" name="Title 1"/>
            <p:cNvSpPr txBox="1">
              <a:spLocks/>
            </p:cNvSpPr>
            <p:nvPr/>
          </p:nvSpPr>
          <p:spPr>
            <a:xfrm>
              <a:off x="3842481" y="5018067"/>
              <a:ext cx="1373854" cy="23764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dirty="0">
                  <a:solidFill>
                    <a:schemeClr val="accent2"/>
                  </a:solidFill>
                  <a:latin typeface="Century Gothic" panose="020B0502020202020204" pitchFamily="34" charset="0"/>
                </a:rPr>
                <a:t>4</a:t>
              </a:r>
              <a:r>
                <a:rPr lang="en-US" sz="1125" baseline="30000" dirty="0">
                  <a:solidFill>
                    <a:schemeClr val="accent2"/>
                  </a:solidFill>
                  <a:latin typeface="Century Gothic" panose="020B0502020202020204" pitchFamily="34" charset="0"/>
                </a:rPr>
                <a:t>th</a:t>
              </a:r>
              <a:r>
                <a:rPr lang="en-US" sz="1125" dirty="0">
                  <a:solidFill>
                    <a:schemeClr val="accent2"/>
                  </a:solidFill>
                  <a:latin typeface="Century Gothic" panose="020B0502020202020204" pitchFamily="34" charset="0"/>
                </a:rPr>
                <a:t> Grade Example</a:t>
              </a:r>
            </a:p>
          </p:txBody>
        </p:sp>
        <p:sp>
          <p:nvSpPr>
            <p:cNvPr id="80" name="Title 1"/>
            <p:cNvSpPr txBox="1">
              <a:spLocks/>
            </p:cNvSpPr>
            <p:nvPr/>
          </p:nvSpPr>
          <p:spPr>
            <a:xfrm>
              <a:off x="3833014" y="4530221"/>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rgbClr val="C00000"/>
                  </a:solidFill>
                  <a:latin typeface="Century Gothic" panose="020B0502020202020204" pitchFamily="34" charset="0"/>
                </a:rPr>
                <a:t>Does Not Meet</a:t>
              </a:r>
            </a:p>
          </p:txBody>
        </p:sp>
        <p:sp>
          <p:nvSpPr>
            <p:cNvPr id="82" name="Title 1"/>
            <p:cNvSpPr txBox="1">
              <a:spLocks/>
            </p:cNvSpPr>
            <p:nvPr/>
          </p:nvSpPr>
          <p:spPr>
            <a:xfrm>
              <a:off x="2475455" y="4630475"/>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rgbClr val="C00000"/>
                  </a:solidFill>
                  <a:latin typeface="Century Gothic" panose="020B0502020202020204" pitchFamily="34" charset="0"/>
                </a:rPr>
                <a:t>Does Not Meet</a:t>
              </a:r>
            </a:p>
          </p:txBody>
        </p:sp>
        <p:sp>
          <p:nvSpPr>
            <p:cNvPr id="83" name="Title 1"/>
            <p:cNvSpPr txBox="1">
              <a:spLocks/>
            </p:cNvSpPr>
            <p:nvPr/>
          </p:nvSpPr>
          <p:spPr>
            <a:xfrm>
              <a:off x="3818044" y="3879084"/>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rgbClr val="ED7D31"/>
                  </a:solidFill>
                  <a:latin typeface="Century Gothic" panose="020B0502020202020204" pitchFamily="34" charset="0"/>
                </a:rPr>
                <a:t>Approaches</a:t>
              </a:r>
            </a:p>
          </p:txBody>
        </p:sp>
        <p:sp>
          <p:nvSpPr>
            <p:cNvPr id="84" name="Title 1"/>
            <p:cNvSpPr txBox="1">
              <a:spLocks/>
            </p:cNvSpPr>
            <p:nvPr/>
          </p:nvSpPr>
          <p:spPr>
            <a:xfrm>
              <a:off x="2466837" y="4103166"/>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rgbClr val="ED7D31"/>
                  </a:solidFill>
                  <a:latin typeface="Century Gothic" panose="020B0502020202020204" pitchFamily="34" charset="0"/>
                </a:rPr>
                <a:t>Approaches</a:t>
              </a:r>
            </a:p>
          </p:txBody>
        </p:sp>
        <p:sp>
          <p:nvSpPr>
            <p:cNvPr id="85" name="Title 1"/>
            <p:cNvSpPr txBox="1">
              <a:spLocks/>
            </p:cNvSpPr>
            <p:nvPr/>
          </p:nvSpPr>
          <p:spPr>
            <a:xfrm>
              <a:off x="3833907" y="3343523"/>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accent2"/>
                  </a:solidFill>
                  <a:latin typeface="Century Gothic" panose="020B0502020202020204" pitchFamily="34" charset="0"/>
                </a:rPr>
                <a:t>Meets</a:t>
              </a:r>
            </a:p>
          </p:txBody>
        </p:sp>
        <p:sp>
          <p:nvSpPr>
            <p:cNvPr id="86" name="Title 1"/>
            <p:cNvSpPr txBox="1">
              <a:spLocks/>
            </p:cNvSpPr>
            <p:nvPr/>
          </p:nvSpPr>
          <p:spPr>
            <a:xfrm>
              <a:off x="2444191" y="3552213"/>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accent2"/>
                  </a:solidFill>
                  <a:latin typeface="Century Gothic" panose="020B0502020202020204" pitchFamily="34" charset="0"/>
                </a:rPr>
                <a:t>Meets</a:t>
              </a:r>
            </a:p>
          </p:txBody>
        </p:sp>
        <p:sp>
          <p:nvSpPr>
            <p:cNvPr id="87" name="Title 1"/>
            <p:cNvSpPr txBox="1">
              <a:spLocks/>
            </p:cNvSpPr>
            <p:nvPr/>
          </p:nvSpPr>
          <p:spPr>
            <a:xfrm>
              <a:off x="2460485" y="2930897"/>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accent5"/>
                  </a:solidFill>
                  <a:latin typeface="Century Gothic" panose="020B0502020202020204" pitchFamily="34" charset="0"/>
                </a:rPr>
                <a:t>Masters</a:t>
              </a:r>
            </a:p>
          </p:txBody>
        </p:sp>
        <p:sp>
          <p:nvSpPr>
            <p:cNvPr id="88" name="Title 1"/>
            <p:cNvSpPr txBox="1">
              <a:spLocks/>
            </p:cNvSpPr>
            <p:nvPr/>
          </p:nvSpPr>
          <p:spPr>
            <a:xfrm>
              <a:off x="3837554" y="2810319"/>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accent5"/>
                  </a:solidFill>
                  <a:latin typeface="Century Gothic" panose="020B0502020202020204" pitchFamily="34" charset="0"/>
                </a:rPr>
                <a:t>Masters</a:t>
              </a:r>
            </a:p>
          </p:txBody>
        </p:sp>
        <p:cxnSp>
          <p:nvCxnSpPr>
            <p:cNvPr id="90" name="Straight Arrow Connector 89"/>
            <p:cNvCxnSpPr>
              <a:cxnSpLocks/>
            </p:cNvCxnSpPr>
            <p:nvPr/>
          </p:nvCxnSpPr>
          <p:spPr>
            <a:xfrm flipV="1">
              <a:off x="3596383" y="3306518"/>
              <a:ext cx="862372" cy="742075"/>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5292361" y="2736786"/>
              <a:ext cx="985712" cy="545909"/>
              <a:chOff x="8970900" y="2416698"/>
              <a:chExt cx="1752376" cy="905557"/>
            </a:xfrm>
          </p:grpSpPr>
          <p:cxnSp>
            <p:nvCxnSpPr>
              <p:cNvPr id="93" name="Straight Connector 92"/>
              <p:cNvCxnSpPr/>
              <p:nvPr/>
            </p:nvCxnSpPr>
            <p:spPr>
              <a:xfrm>
                <a:off x="8970900" y="2416698"/>
                <a:ext cx="0" cy="905557"/>
              </a:xfrm>
              <a:prstGeom prst="line">
                <a:avLst/>
              </a:prstGeom>
              <a:ln w="3492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94" name="Title 1"/>
              <p:cNvSpPr txBox="1">
                <a:spLocks/>
              </p:cNvSpPr>
              <p:nvPr/>
            </p:nvSpPr>
            <p:spPr>
              <a:xfrm>
                <a:off x="9057441" y="2673157"/>
                <a:ext cx="1665835" cy="46965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200" b="1" dirty="0">
                    <a:solidFill>
                      <a:schemeClr val="accent5"/>
                    </a:solidFill>
                    <a:latin typeface="Century Gothic" panose="020B0502020202020204" pitchFamily="34" charset="0"/>
                  </a:rPr>
                  <a:t>Exceeds</a:t>
                </a:r>
                <a:endParaRPr lang="en-US" sz="1200" dirty="0">
                  <a:solidFill>
                    <a:schemeClr val="tx1">
                      <a:lumMod val="65000"/>
                      <a:lumOff val="35000"/>
                    </a:schemeClr>
                  </a:solidFill>
                  <a:latin typeface="Century Gothic" panose="020B0502020202020204" pitchFamily="34" charset="0"/>
                </a:endParaRPr>
              </a:p>
            </p:txBody>
          </p:sp>
        </p:grpSp>
        <p:cxnSp>
          <p:nvCxnSpPr>
            <p:cNvPr id="96" name="Straight Arrow Connector 95"/>
            <p:cNvCxnSpPr>
              <a:cxnSpLocks/>
            </p:cNvCxnSpPr>
            <p:nvPr/>
          </p:nvCxnSpPr>
          <p:spPr>
            <a:xfrm flipV="1">
              <a:off x="3635784" y="3833123"/>
              <a:ext cx="805329" cy="251888"/>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292367" y="3290561"/>
              <a:ext cx="982059" cy="484258"/>
              <a:chOff x="8970900" y="2416698"/>
              <a:chExt cx="1745881" cy="591548"/>
            </a:xfrm>
          </p:grpSpPr>
          <p:cxnSp>
            <p:nvCxnSpPr>
              <p:cNvPr id="98" name="Straight Connector 97"/>
              <p:cNvCxnSpPr/>
              <p:nvPr/>
            </p:nvCxnSpPr>
            <p:spPr>
              <a:xfrm>
                <a:off x="8970900" y="2416698"/>
                <a:ext cx="0" cy="545030"/>
              </a:xfrm>
              <a:prstGeom prst="line">
                <a:avLst/>
              </a:prstGeom>
              <a:ln w="349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9" name="Title 1"/>
              <p:cNvSpPr txBox="1">
                <a:spLocks/>
              </p:cNvSpPr>
              <p:nvPr/>
            </p:nvSpPr>
            <p:spPr>
              <a:xfrm>
                <a:off x="9064965" y="2538595"/>
                <a:ext cx="1651816" cy="4696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200" b="1" dirty="0">
                    <a:solidFill>
                      <a:schemeClr val="accent2"/>
                    </a:solidFill>
                    <a:latin typeface="Century Gothic" panose="020B0502020202020204" pitchFamily="34" charset="0"/>
                  </a:rPr>
                  <a:t>Expected</a:t>
                </a:r>
                <a:endParaRPr lang="en-US" sz="1200" dirty="0">
                  <a:solidFill>
                    <a:schemeClr val="tx1">
                      <a:lumMod val="65000"/>
                      <a:lumOff val="35000"/>
                    </a:schemeClr>
                  </a:solidFill>
                  <a:latin typeface="Century Gothic" panose="020B0502020202020204" pitchFamily="34" charset="0"/>
                </a:endParaRPr>
              </a:p>
            </p:txBody>
          </p:sp>
        </p:grpSp>
        <p:sp>
          <p:nvSpPr>
            <p:cNvPr id="106" name="Title 1"/>
            <p:cNvSpPr txBox="1">
              <a:spLocks/>
            </p:cNvSpPr>
            <p:nvPr/>
          </p:nvSpPr>
          <p:spPr>
            <a:xfrm>
              <a:off x="6183600" y="2913669"/>
              <a:ext cx="1931871" cy="7635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600" b="1" dirty="0">
                  <a:solidFill>
                    <a:schemeClr val="accent2"/>
                  </a:solidFill>
                  <a:latin typeface="Century Gothic" panose="020B0502020202020204" pitchFamily="34" charset="0"/>
                </a:rPr>
                <a:t>+ 1 Point Awarded</a:t>
              </a:r>
            </a:p>
            <a:p>
              <a:pPr>
                <a:lnSpc>
                  <a:spcPct val="100000"/>
                </a:lnSpc>
              </a:pPr>
              <a:r>
                <a:rPr lang="en-US" sz="1400" dirty="0">
                  <a:solidFill>
                    <a:schemeClr val="tx1">
                      <a:lumMod val="65000"/>
                      <a:lumOff val="35000"/>
                    </a:schemeClr>
                  </a:solidFill>
                  <a:latin typeface="Century Gothic" panose="020B0502020202020204" pitchFamily="34" charset="0"/>
                </a:rPr>
                <a:t>For meeting or exceeding expected growth</a:t>
              </a:r>
            </a:p>
          </p:txBody>
        </p:sp>
        <p:cxnSp>
          <p:nvCxnSpPr>
            <p:cNvPr id="115" name="Straight Connector 114"/>
            <p:cNvCxnSpPr/>
            <p:nvPr/>
          </p:nvCxnSpPr>
          <p:spPr>
            <a:xfrm>
              <a:off x="5413849" y="3672115"/>
              <a:ext cx="268023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Title 1"/>
            <p:cNvSpPr txBox="1">
              <a:spLocks/>
            </p:cNvSpPr>
            <p:nvPr/>
          </p:nvSpPr>
          <p:spPr>
            <a:xfrm>
              <a:off x="6215472" y="3630568"/>
              <a:ext cx="2214784" cy="7635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800" b="1" dirty="0">
                  <a:solidFill>
                    <a:srgbClr val="ED7D31"/>
                  </a:solidFill>
                  <a:latin typeface="Century Gothic" panose="020B0502020202020204" pitchFamily="34" charset="0"/>
                </a:rPr>
                <a:t>+ .5 Points Awarded</a:t>
              </a:r>
            </a:p>
            <a:p>
              <a:pPr>
                <a:lnSpc>
                  <a:spcPct val="100000"/>
                </a:lnSpc>
              </a:pPr>
              <a:r>
                <a:rPr lang="en-US" sz="1400" dirty="0">
                  <a:solidFill>
                    <a:schemeClr val="tx1">
                      <a:lumMod val="65000"/>
                      <a:lumOff val="35000"/>
                    </a:schemeClr>
                  </a:solidFill>
                  <a:latin typeface="Century Gothic" panose="020B0502020202020204" pitchFamily="34" charset="0"/>
                </a:rPr>
                <a:t>For maintaining proficiency, but failing to meet expected growth</a:t>
              </a:r>
            </a:p>
          </p:txBody>
        </p:sp>
        <p:cxnSp>
          <p:nvCxnSpPr>
            <p:cNvPr id="121" name="Straight Arrow Connector 120"/>
            <p:cNvCxnSpPr>
              <a:cxnSpLocks/>
            </p:cNvCxnSpPr>
            <p:nvPr/>
          </p:nvCxnSpPr>
          <p:spPr>
            <a:xfrm flipV="1">
              <a:off x="3635784" y="4116292"/>
              <a:ext cx="824307" cy="11268"/>
            </a:xfrm>
            <a:prstGeom prst="straightConnector1">
              <a:avLst/>
            </a:prstGeom>
            <a:ln w="3492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4480873" y="3225246"/>
              <a:ext cx="81272" cy="812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4488452" y="3776862"/>
              <a:ext cx="81272" cy="8127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cxnSp>
          <p:nvCxnSpPr>
            <p:cNvPr id="104" name="Straight Arrow Connector 103"/>
            <p:cNvCxnSpPr>
              <a:cxnSpLocks/>
            </p:cNvCxnSpPr>
            <p:nvPr/>
          </p:nvCxnSpPr>
          <p:spPr>
            <a:xfrm>
              <a:off x="3632577" y="4171573"/>
              <a:ext cx="826178" cy="267709"/>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3526500" y="4085011"/>
              <a:ext cx="81272" cy="8127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4480873" y="4075655"/>
              <a:ext cx="81272" cy="8127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4480873" y="4404177"/>
              <a:ext cx="81272" cy="81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Title 1"/>
            <p:cNvSpPr txBox="1">
              <a:spLocks/>
            </p:cNvSpPr>
            <p:nvPr/>
          </p:nvSpPr>
          <p:spPr>
            <a:xfrm>
              <a:off x="6236830" y="4450975"/>
              <a:ext cx="1878641" cy="763598"/>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600" b="1" dirty="0">
                  <a:solidFill>
                    <a:srgbClr val="C00000"/>
                  </a:solidFill>
                  <a:latin typeface="Century Gothic" panose="020B0502020202020204" pitchFamily="34" charset="0"/>
                </a:rPr>
                <a:t>+ 0 Points Awarded</a:t>
              </a:r>
            </a:p>
            <a:p>
              <a:pPr>
                <a:lnSpc>
                  <a:spcPct val="100000"/>
                </a:lnSpc>
              </a:pPr>
              <a:r>
                <a:rPr lang="en-US" sz="1400" dirty="0">
                  <a:solidFill>
                    <a:schemeClr val="tx1">
                      <a:lumMod val="65000"/>
                      <a:lumOff val="35000"/>
                    </a:schemeClr>
                  </a:solidFill>
                  <a:latin typeface="Century Gothic" panose="020B0502020202020204" pitchFamily="34" charset="0"/>
                </a:rPr>
                <a:t>For falling to a lower level</a:t>
              </a:r>
            </a:p>
          </p:txBody>
        </p:sp>
        <p:cxnSp>
          <p:nvCxnSpPr>
            <p:cNvPr id="111" name="Straight Connector 110"/>
            <p:cNvCxnSpPr/>
            <p:nvPr/>
          </p:nvCxnSpPr>
          <p:spPr>
            <a:xfrm>
              <a:off x="5435236" y="4462117"/>
              <a:ext cx="268023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5292366" y="3736737"/>
              <a:ext cx="923106" cy="588055"/>
              <a:chOff x="8970900" y="2416698"/>
              <a:chExt cx="1641076" cy="591548"/>
            </a:xfrm>
          </p:grpSpPr>
          <p:cxnSp>
            <p:nvCxnSpPr>
              <p:cNvPr id="113" name="Straight Connector 112"/>
              <p:cNvCxnSpPr/>
              <p:nvPr/>
            </p:nvCxnSpPr>
            <p:spPr>
              <a:xfrm>
                <a:off x="8970900" y="2416698"/>
                <a:ext cx="0" cy="545030"/>
              </a:xfrm>
              <a:prstGeom prst="line">
                <a:avLst/>
              </a:prstGeom>
              <a:ln w="34925">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14" name="Title 1"/>
              <p:cNvSpPr txBox="1">
                <a:spLocks/>
              </p:cNvSpPr>
              <p:nvPr/>
            </p:nvSpPr>
            <p:spPr>
              <a:xfrm>
                <a:off x="9064965" y="2538595"/>
                <a:ext cx="1547011" cy="4696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200" b="1" dirty="0">
                    <a:solidFill>
                      <a:srgbClr val="ED7D31"/>
                    </a:solidFill>
                    <a:latin typeface="Century Gothic" panose="020B0502020202020204" pitchFamily="34" charset="0"/>
                  </a:rPr>
                  <a:t>Maintains</a:t>
                </a:r>
                <a:endParaRPr lang="en-US" sz="1200" dirty="0">
                  <a:solidFill>
                    <a:srgbClr val="ED7D31"/>
                  </a:solidFill>
                  <a:latin typeface="Century Gothic" panose="020B0502020202020204" pitchFamily="34" charset="0"/>
                </a:endParaRPr>
              </a:p>
            </p:txBody>
          </p:sp>
        </p:grpSp>
        <p:grpSp>
          <p:nvGrpSpPr>
            <p:cNvPr id="116" name="Group 115"/>
            <p:cNvGrpSpPr/>
            <p:nvPr/>
          </p:nvGrpSpPr>
          <p:grpSpPr>
            <a:xfrm>
              <a:off x="5295575" y="4278548"/>
              <a:ext cx="919897" cy="901683"/>
              <a:chOff x="8970900" y="2416698"/>
              <a:chExt cx="1635371" cy="691590"/>
            </a:xfrm>
          </p:grpSpPr>
          <p:cxnSp>
            <p:nvCxnSpPr>
              <p:cNvPr id="117" name="Straight Connector 116"/>
              <p:cNvCxnSpPr/>
              <p:nvPr/>
            </p:nvCxnSpPr>
            <p:spPr>
              <a:xfrm>
                <a:off x="8970900" y="2416698"/>
                <a:ext cx="0" cy="545030"/>
              </a:xfrm>
              <a:prstGeom prst="line">
                <a:avLst/>
              </a:prstGeom>
              <a:ln w="349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18" name="Title 1"/>
              <p:cNvSpPr txBox="1">
                <a:spLocks/>
              </p:cNvSpPr>
              <p:nvPr/>
            </p:nvSpPr>
            <p:spPr>
              <a:xfrm>
                <a:off x="9109857" y="2638637"/>
                <a:ext cx="1496414" cy="4696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200" b="1" dirty="0">
                    <a:solidFill>
                      <a:srgbClr val="C00000"/>
                    </a:solidFill>
                    <a:latin typeface="Century Gothic" panose="020B0502020202020204" pitchFamily="34" charset="0"/>
                  </a:rPr>
                  <a:t>Limited</a:t>
                </a:r>
                <a:endParaRPr lang="en-US" sz="1200" dirty="0">
                  <a:solidFill>
                    <a:srgbClr val="C00000"/>
                  </a:solidFill>
                  <a:latin typeface="Century Gothic" panose="020B0502020202020204" pitchFamily="34" charset="0"/>
                </a:endParaRPr>
              </a:p>
            </p:txBody>
          </p:sp>
        </p:grpSp>
      </p:grpSp>
      <p:pic>
        <p:nvPicPr>
          <p:cNvPr id="8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879628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13309D-BC58-4A3F-9394-24992CE1F685}"/>
              </a:ext>
            </a:extLst>
          </p:cNvPr>
          <p:cNvSpPr txBox="1">
            <a:spLocks/>
          </p:cNvSpPr>
          <p:nvPr/>
        </p:nvSpPr>
        <p:spPr>
          <a:xfrm>
            <a:off x="623805" y="589152"/>
            <a:ext cx="6958148"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800" b="1" spc="-38" dirty="0">
                <a:solidFill>
                  <a:srgbClr val="FF8134"/>
                </a:solidFill>
                <a:latin typeface="Century Gothic" panose="020B0502020202020204" pitchFamily="34" charset="0"/>
              </a:rPr>
              <a:t>Academic Growth: </a:t>
            </a:r>
          </a:p>
          <a:p>
            <a:pPr defTabSz="685800">
              <a:lnSpc>
                <a:spcPct val="100000"/>
              </a:lnSpc>
              <a:defRPr/>
            </a:pPr>
            <a:r>
              <a:rPr lang="en-US" sz="2800" spc="-38" dirty="0">
                <a:solidFill>
                  <a:srgbClr val="000000"/>
                </a:solidFill>
                <a:latin typeface="Century Gothic" panose="020B0502020202020204" pitchFamily="34" charset="0"/>
              </a:rPr>
              <a:t>Percentage of Students Gaining</a:t>
            </a:r>
            <a:endParaRPr lang="en-US" sz="2800" spc="-38" dirty="0">
              <a:solidFill>
                <a:srgbClr val="1682C5">
                  <a:lumMod val="75000"/>
                </a:srgbClr>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5063FAC6-3001-44FC-BFF9-EE1802109F38}"/>
              </a:ext>
            </a:extLst>
          </p:cNvPr>
          <p:cNvGraphicFramePr>
            <a:graphicFrameLocks noGrp="1"/>
          </p:cNvGraphicFramePr>
          <p:nvPr>
            <p:extLst>
              <p:ext uri="{D42A27DB-BD31-4B8C-83A1-F6EECF244321}">
                <p14:modId xmlns:p14="http://schemas.microsoft.com/office/powerpoint/2010/main" val="22811754"/>
              </p:ext>
            </p:extLst>
          </p:nvPr>
        </p:nvGraphicFramePr>
        <p:xfrm>
          <a:off x="796288" y="2228850"/>
          <a:ext cx="8056915" cy="3263936"/>
        </p:xfrm>
        <a:graphic>
          <a:graphicData uri="http://schemas.openxmlformats.org/drawingml/2006/table">
            <a:tbl>
              <a:tblPr firstRow="1" bandRow="1">
                <a:tableStyleId>{5C22544A-7EE6-4342-B048-85BDC9FD1C3A}</a:tableStyleId>
              </a:tblPr>
              <a:tblGrid>
                <a:gridCol w="1611383">
                  <a:extLst>
                    <a:ext uri="{9D8B030D-6E8A-4147-A177-3AD203B41FA5}">
                      <a16:colId xmlns:a16="http://schemas.microsoft.com/office/drawing/2014/main" val="20000"/>
                    </a:ext>
                  </a:extLst>
                </a:gridCol>
                <a:gridCol w="1611383">
                  <a:extLst>
                    <a:ext uri="{9D8B030D-6E8A-4147-A177-3AD203B41FA5}">
                      <a16:colId xmlns:a16="http://schemas.microsoft.com/office/drawing/2014/main" val="20001"/>
                    </a:ext>
                  </a:extLst>
                </a:gridCol>
                <a:gridCol w="1611383">
                  <a:extLst>
                    <a:ext uri="{9D8B030D-6E8A-4147-A177-3AD203B41FA5}">
                      <a16:colId xmlns:a16="http://schemas.microsoft.com/office/drawing/2014/main" val="20002"/>
                    </a:ext>
                  </a:extLst>
                </a:gridCol>
                <a:gridCol w="1611383">
                  <a:extLst>
                    <a:ext uri="{9D8B030D-6E8A-4147-A177-3AD203B41FA5}">
                      <a16:colId xmlns:a16="http://schemas.microsoft.com/office/drawing/2014/main" val="20003"/>
                    </a:ext>
                  </a:extLst>
                </a:gridCol>
                <a:gridCol w="1611383">
                  <a:extLst>
                    <a:ext uri="{9D8B030D-6E8A-4147-A177-3AD203B41FA5}">
                      <a16:colId xmlns:a16="http://schemas.microsoft.com/office/drawing/2014/main" val="20004"/>
                    </a:ext>
                  </a:extLst>
                </a:gridCol>
              </a:tblGrid>
              <a:tr h="537495">
                <a:tc>
                  <a:txBody>
                    <a:bodyPr/>
                    <a:lstStyle/>
                    <a:p>
                      <a:endParaRPr lang="en-US" sz="1600" dirty="0">
                        <a:latin typeface="Century Gothic" panose="020B0502020202020204" pitchFamily="34" charset="0"/>
                      </a:endParaRPr>
                    </a:p>
                  </a:txBody>
                  <a:tcPr marL="62355" marR="62355" marT="31178" marB="31178">
                    <a:noFill/>
                  </a:tcPr>
                </a:tc>
                <a:tc>
                  <a:txBody>
                    <a:bodyPr/>
                    <a:lstStyle/>
                    <a:p>
                      <a:pPr algn="ctr"/>
                      <a:r>
                        <a:rPr lang="en-US" sz="1600" b="1" dirty="0">
                          <a:solidFill>
                            <a:srgbClr val="C00000"/>
                          </a:solidFill>
                          <a:latin typeface="Century Gothic" panose="020B0502020202020204" pitchFamily="34" charset="0"/>
                        </a:rPr>
                        <a:t>Did Not Meet </a:t>
                      </a:r>
                    </a:p>
                    <a:p>
                      <a:pPr algn="ctr"/>
                      <a:r>
                        <a:rPr lang="en-US" sz="1050" b="0" dirty="0">
                          <a:solidFill>
                            <a:schemeClr val="tx1"/>
                          </a:solidFill>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0000">
                        <a:alpha val="10000"/>
                      </a:srgbClr>
                    </a:solidFill>
                  </a:tcPr>
                </a:tc>
                <a:tc>
                  <a:txBody>
                    <a:bodyPr/>
                    <a:lstStyle/>
                    <a:p>
                      <a:pPr algn="ctr"/>
                      <a:r>
                        <a:rPr lang="en-US" sz="1600" b="1" dirty="0">
                          <a:solidFill>
                            <a:srgbClr val="ED7D31"/>
                          </a:solidFill>
                          <a:latin typeface="Century Gothic" panose="020B0502020202020204" pitchFamily="34" charset="0"/>
                        </a:rPr>
                        <a:t>Approaches </a:t>
                      </a:r>
                    </a:p>
                    <a:p>
                      <a:pPr algn="ctr"/>
                      <a:r>
                        <a:rPr lang="en-US" sz="1100" b="0" dirty="0">
                          <a:solidFill>
                            <a:schemeClr val="tx1"/>
                          </a:solidFill>
                          <a:latin typeface="Century Gothic" panose="020B0502020202020204" pitchFamily="34" charset="0"/>
                        </a:rPr>
                        <a:t>Grade Level</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ED7D31">
                        <a:alpha val="10000"/>
                      </a:srgbClr>
                    </a:solidFill>
                  </a:tcPr>
                </a:tc>
                <a:tc>
                  <a:txBody>
                    <a:bodyPr/>
                    <a:lstStyle/>
                    <a:p>
                      <a:pPr algn="ctr"/>
                      <a:r>
                        <a:rPr lang="en-US" sz="1600" b="1" dirty="0">
                          <a:solidFill>
                            <a:srgbClr val="1682C5"/>
                          </a:solidFill>
                          <a:latin typeface="Century Gothic" panose="020B0502020202020204" pitchFamily="34" charset="0"/>
                        </a:rPr>
                        <a:t>Meets</a:t>
                      </a:r>
                      <a:r>
                        <a:rPr lang="en-US" sz="1600" b="1" dirty="0">
                          <a:solidFill>
                            <a:schemeClr val="accent2"/>
                          </a:solidFill>
                          <a:latin typeface="Century Gothic" panose="020B0502020202020204" pitchFamily="34" charset="0"/>
                        </a:rPr>
                        <a:t> </a:t>
                      </a:r>
                    </a:p>
                    <a:p>
                      <a:pPr algn="ctr"/>
                      <a:r>
                        <a:rPr lang="en-US" sz="1100" b="0" dirty="0">
                          <a:solidFill>
                            <a:schemeClr val="tx1"/>
                          </a:solidFill>
                          <a:latin typeface="Century Gothic" panose="020B0502020202020204" pitchFamily="34" charset="0"/>
                        </a:rPr>
                        <a:t>Grade Level</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1682C5">
                        <a:alpha val="10000"/>
                      </a:srgbClr>
                    </a:solidFill>
                  </a:tcPr>
                </a:tc>
                <a:tc>
                  <a:txBody>
                    <a:bodyPr/>
                    <a:lstStyle/>
                    <a:p>
                      <a:pPr algn="ctr"/>
                      <a:r>
                        <a:rPr lang="en-US" sz="1600" b="1" dirty="0">
                          <a:solidFill>
                            <a:schemeClr val="accent6"/>
                          </a:solidFill>
                          <a:latin typeface="Century Gothic" panose="020B0502020202020204" pitchFamily="34" charset="0"/>
                        </a:rPr>
                        <a:t>Masters </a:t>
                      </a:r>
                    </a:p>
                    <a:p>
                      <a:pPr algn="ctr"/>
                      <a:r>
                        <a:rPr lang="en-US" sz="1100" b="0" dirty="0">
                          <a:solidFill>
                            <a:schemeClr val="tx1"/>
                          </a:solidFill>
                          <a:latin typeface="Century Gothic" panose="020B0502020202020204" pitchFamily="34" charset="0"/>
                        </a:rPr>
                        <a:t>Grade Level</a:t>
                      </a:r>
                    </a:p>
                  </a:txBody>
                  <a:tcPr marL="62355" marR="62355" marT="31178" marB="31178" anchor="ct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chemeClr val="accent6">
                        <a:alpha val="10000"/>
                      </a:schemeClr>
                    </a:solidFill>
                  </a:tcPr>
                </a:tc>
                <a:extLst>
                  <a:ext uri="{0D108BD9-81ED-4DB2-BD59-A6C34878D82A}">
                    <a16:rowId xmlns:a16="http://schemas.microsoft.com/office/drawing/2014/main" val="10000"/>
                  </a:ext>
                </a:extLst>
              </a:tr>
              <a:tr h="591362">
                <a:tc>
                  <a:txBody>
                    <a:bodyPr/>
                    <a:lstStyle/>
                    <a:p>
                      <a:pPr algn="ctr"/>
                      <a:r>
                        <a:rPr lang="en-US" sz="1600" b="1" dirty="0">
                          <a:solidFill>
                            <a:srgbClr val="C00000"/>
                          </a:solidFill>
                          <a:latin typeface="Century Gothic" panose="020B0502020202020204" pitchFamily="34" charset="0"/>
                        </a:rPr>
                        <a:t>Did Not Meet </a:t>
                      </a:r>
                    </a:p>
                    <a:p>
                      <a:pPr algn="ctr"/>
                      <a:r>
                        <a:rPr lang="en-US" sz="1100" b="0" dirty="0">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0000">
                        <a:alpha val="10000"/>
                      </a:srgbClr>
                    </a:solidFill>
                  </a:tcPr>
                </a:tc>
                <a:tc>
                  <a:txBody>
                    <a:bodyPr/>
                    <a:lstStyle/>
                    <a:p>
                      <a:pPr>
                        <a:lnSpc>
                          <a:spcPct val="150000"/>
                        </a:lnSpc>
                      </a:pPr>
                      <a:r>
                        <a:rPr lang="en-US" sz="1000" dirty="0">
                          <a:latin typeface="Century Gothic" panose="020B0502020202020204" pitchFamily="34" charset="0"/>
                        </a:rPr>
                        <a:t>Met/</a:t>
                      </a:r>
                      <a:r>
                        <a:rPr lang="en-US" sz="1000" baseline="0" dirty="0">
                          <a:latin typeface="Century Gothic" panose="020B0502020202020204" pitchFamily="34" charset="0"/>
                        </a:rPr>
                        <a:t>Exceeded </a:t>
                      </a:r>
                    </a:p>
                    <a:p>
                      <a:pPr>
                        <a:lnSpc>
                          <a:spcPct val="150000"/>
                        </a:lnSpc>
                      </a:pPr>
                      <a:r>
                        <a:rPr lang="en-US" sz="1000" baseline="0" dirty="0">
                          <a:latin typeface="Century Gothic" panose="020B0502020202020204" pitchFamily="34" charset="0"/>
                        </a:rPr>
                        <a:t>Growth Measure  = </a:t>
                      </a:r>
                      <a:r>
                        <a:rPr lang="en-US" sz="1000" b="1" baseline="0" dirty="0">
                          <a:solidFill>
                            <a:schemeClr val="accent6"/>
                          </a:solidFill>
                          <a:latin typeface="Century Gothic" panose="020B0502020202020204" pitchFamily="34" charset="0"/>
                        </a:rPr>
                        <a:t>1 pt</a:t>
                      </a:r>
                    </a:p>
                    <a:p>
                      <a:pPr>
                        <a:lnSpc>
                          <a:spcPct val="150000"/>
                        </a:lnSpc>
                      </a:pPr>
                      <a:r>
                        <a:rPr lang="en-US" sz="1000" baseline="0" dirty="0">
                          <a:latin typeface="Century Gothic" panose="020B0502020202020204" pitchFamily="34" charset="0"/>
                        </a:rPr>
                        <a:t>Did not meet        = </a:t>
                      </a:r>
                      <a:r>
                        <a:rPr lang="en-US" sz="1000" b="1" baseline="0" dirty="0">
                          <a:solidFill>
                            <a:srgbClr val="C00000"/>
                          </a:solidFill>
                          <a:latin typeface="Century Gothic" panose="020B0502020202020204" pitchFamily="34" charset="0"/>
                        </a:rPr>
                        <a:t>0 pts</a:t>
                      </a:r>
                      <a:endParaRPr lang="en-US" sz="1000" b="1" dirty="0">
                        <a:solidFill>
                          <a:srgbClr val="C00000"/>
                        </a:solidFill>
                        <a:latin typeface="Century Gothic" panose="020B0502020202020204" pitchFamily="34" charset="0"/>
                      </a:endParaRPr>
                    </a:p>
                  </a:txBody>
                  <a:tcPr marL="62355" marR="62355" marT="31178" marB="311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50000"/>
                        </a:lnSpc>
                      </a:pPr>
                      <a:r>
                        <a:rPr lang="en-US" sz="1000" kern="1200" dirty="0">
                          <a:solidFill>
                            <a:schemeClr val="dk1"/>
                          </a:solidFill>
                          <a:latin typeface="Century Gothic" panose="020B0502020202020204" pitchFamily="34" charset="0"/>
                          <a:ea typeface="+mn-ea"/>
                          <a:cs typeface="+mn-cs"/>
                        </a:rPr>
                        <a:t>Met/Exceeded </a:t>
                      </a:r>
                    </a:p>
                    <a:p>
                      <a:pPr>
                        <a:lnSpc>
                          <a:spcPct val="150000"/>
                        </a:lnSpc>
                      </a:pPr>
                      <a:r>
                        <a:rPr lang="en-US" sz="1000" kern="1200" dirty="0">
                          <a:solidFill>
                            <a:schemeClr val="dk1"/>
                          </a:solidFill>
                          <a:latin typeface="Century Gothic" panose="020B0502020202020204" pitchFamily="34" charset="0"/>
                          <a:ea typeface="+mn-ea"/>
                          <a:cs typeface="+mn-cs"/>
                        </a:rPr>
                        <a:t>Growth Measure = </a:t>
                      </a:r>
                      <a:r>
                        <a:rPr lang="en-US" sz="1000" b="1" kern="1200" baseline="0" dirty="0">
                          <a:solidFill>
                            <a:schemeClr val="accent6"/>
                          </a:solidFill>
                          <a:latin typeface="Century Gothic" panose="020B0502020202020204" pitchFamily="34" charset="0"/>
                          <a:ea typeface="+mn-ea"/>
                          <a:cs typeface="+mn-cs"/>
                        </a:rPr>
                        <a:t>1 pt</a:t>
                      </a:r>
                    </a:p>
                    <a:p>
                      <a:pPr>
                        <a:lnSpc>
                          <a:spcPct val="150000"/>
                        </a:lnSpc>
                      </a:pPr>
                      <a:r>
                        <a:rPr lang="en-US" sz="1000" kern="1200" dirty="0">
                          <a:solidFill>
                            <a:schemeClr val="dk1"/>
                          </a:solidFill>
                          <a:latin typeface="Century Gothic" panose="020B0502020202020204" pitchFamily="34" charset="0"/>
                          <a:ea typeface="+mn-ea"/>
                          <a:cs typeface="+mn-cs"/>
                        </a:rPr>
                        <a:t>Did not meet       = </a:t>
                      </a:r>
                      <a:r>
                        <a:rPr lang="en-US" sz="1000" b="1" kern="1200" baseline="0" dirty="0">
                          <a:solidFill>
                            <a:srgbClr val="ED7D31"/>
                          </a:solidFill>
                          <a:latin typeface="Century Gothic" panose="020B0502020202020204" pitchFamily="34" charset="0"/>
                          <a:ea typeface="+mn-ea"/>
                          <a:cs typeface="+mn-cs"/>
                        </a:rPr>
                        <a:t>.5 pts</a:t>
                      </a:r>
                    </a:p>
                  </a:txBody>
                  <a:tcPr marL="62355" marR="62355" marT="31178" marB="311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chemeClr val="accent6"/>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chemeClr val="accent6"/>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91362">
                <a:tc>
                  <a:txBody>
                    <a:bodyPr/>
                    <a:lstStyle/>
                    <a:p>
                      <a:pPr algn="ctr"/>
                      <a:r>
                        <a:rPr lang="en-US" sz="1600" b="1" dirty="0">
                          <a:solidFill>
                            <a:srgbClr val="ED7D31"/>
                          </a:solidFill>
                          <a:latin typeface="Century Gothic" panose="020B0502020202020204" pitchFamily="34" charset="0"/>
                        </a:rPr>
                        <a:t>Approaches </a:t>
                      </a:r>
                    </a:p>
                    <a:p>
                      <a:pPr algn="ctr"/>
                      <a:r>
                        <a:rPr lang="en-US" sz="1100" dirty="0">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7D31">
                        <a:alpha val="10000"/>
                      </a:srgbClr>
                    </a:solidFill>
                  </a:tcPr>
                </a:tc>
                <a:tc>
                  <a:txBody>
                    <a:bodyPr/>
                    <a:lstStyle/>
                    <a:p>
                      <a:pPr marL="0" algn="l" defTabSz="914400" rtl="0" eaLnBrk="1" latinLnBrk="0" hangingPunct="1">
                        <a:lnSpc>
                          <a:spcPct val="150000"/>
                        </a:lnSpc>
                      </a:pPr>
                      <a:r>
                        <a:rPr lang="en-US" sz="1000" kern="1200" baseline="0" dirty="0">
                          <a:solidFill>
                            <a:schemeClr val="dk1"/>
                          </a:solidFill>
                          <a:latin typeface="Century Gothic" panose="020B0502020202020204" pitchFamily="34" charset="0"/>
                          <a:ea typeface="+mn-ea"/>
                          <a:cs typeface="+mn-cs"/>
                        </a:rPr>
                        <a:t>Met/Exceeded </a:t>
                      </a:r>
                    </a:p>
                    <a:p>
                      <a:pPr marL="0" algn="l" defTabSz="914400" rtl="0" eaLnBrk="1" latinLnBrk="0" hangingPunct="1">
                        <a:lnSpc>
                          <a:spcPct val="150000"/>
                        </a:lnSpc>
                      </a:pPr>
                      <a:r>
                        <a:rPr lang="en-US" sz="1000" kern="1200" baseline="0" dirty="0">
                          <a:solidFill>
                            <a:schemeClr val="dk1"/>
                          </a:solidFill>
                          <a:latin typeface="Century Gothic" panose="020B0502020202020204" pitchFamily="34" charset="0"/>
                          <a:ea typeface="+mn-ea"/>
                          <a:cs typeface="+mn-cs"/>
                        </a:rPr>
                        <a:t>Growth Measure = </a:t>
                      </a:r>
                      <a:r>
                        <a:rPr lang="en-US" sz="1000" b="1" kern="1200" baseline="0" dirty="0">
                          <a:solidFill>
                            <a:schemeClr val="accent6"/>
                          </a:solidFill>
                          <a:latin typeface="Century Gothic" panose="020B0502020202020204" pitchFamily="34" charset="0"/>
                          <a:ea typeface="+mn-ea"/>
                          <a:cs typeface="+mn-cs"/>
                        </a:rPr>
                        <a:t>1 pt</a:t>
                      </a:r>
                    </a:p>
                    <a:p>
                      <a:pPr marL="0" algn="l" defTabSz="914400" rtl="0" eaLnBrk="1" latinLnBrk="0" hangingPunct="1">
                        <a:lnSpc>
                          <a:spcPct val="150000"/>
                        </a:lnSpc>
                      </a:pPr>
                      <a:r>
                        <a:rPr lang="en-US" sz="1000" kern="1200" baseline="0" dirty="0">
                          <a:solidFill>
                            <a:schemeClr val="dk1"/>
                          </a:solidFill>
                          <a:latin typeface="Century Gothic" panose="020B0502020202020204" pitchFamily="34" charset="0"/>
                          <a:ea typeface="+mn-ea"/>
                          <a:cs typeface="+mn-cs"/>
                        </a:rPr>
                        <a:t>Did not meet        = </a:t>
                      </a:r>
                      <a:r>
                        <a:rPr lang="en-US" sz="1000" b="1" kern="1200" baseline="0" dirty="0">
                          <a:solidFill>
                            <a:srgbClr val="C00000"/>
                          </a:solidFill>
                          <a:latin typeface="Century Gothic" panose="020B0502020202020204" pitchFamily="34" charset="0"/>
                          <a:ea typeface="+mn-ea"/>
                          <a:cs typeface="+mn-cs"/>
                        </a:rPr>
                        <a:t>0 pts</a:t>
                      </a:r>
                    </a:p>
                  </a:txBody>
                  <a:tcPr marL="62355" marR="62355" marT="31178" marB="311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50000"/>
                        </a:lnSpc>
                      </a:pPr>
                      <a:r>
                        <a:rPr lang="en-US" sz="1000" dirty="0">
                          <a:latin typeface="Century Gothic" panose="020B0502020202020204" pitchFamily="34" charset="0"/>
                        </a:rPr>
                        <a:t>Met/</a:t>
                      </a:r>
                      <a:r>
                        <a:rPr lang="en-US" sz="1000" baseline="0" dirty="0">
                          <a:latin typeface="Century Gothic" panose="020B0502020202020204" pitchFamily="34" charset="0"/>
                        </a:rPr>
                        <a:t>Exceeded </a:t>
                      </a:r>
                    </a:p>
                    <a:p>
                      <a:pPr>
                        <a:lnSpc>
                          <a:spcPct val="150000"/>
                        </a:lnSpc>
                      </a:pPr>
                      <a:r>
                        <a:rPr lang="en-US" sz="1000" baseline="0" dirty="0">
                          <a:latin typeface="Century Gothic" panose="020B0502020202020204" pitchFamily="34" charset="0"/>
                        </a:rPr>
                        <a:t>Growth Measure = </a:t>
                      </a:r>
                      <a:r>
                        <a:rPr lang="en-US" sz="1000" b="1" baseline="0" dirty="0">
                          <a:solidFill>
                            <a:schemeClr val="accent6"/>
                          </a:solidFill>
                          <a:latin typeface="Century Gothic" panose="020B0502020202020204" pitchFamily="34" charset="0"/>
                        </a:rPr>
                        <a:t>1 pt</a:t>
                      </a:r>
                    </a:p>
                    <a:p>
                      <a:pPr>
                        <a:lnSpc>
                          <a:spcPct val="150000"/>
                        </a:lnSpc>
                      </a:pPr>
                      <a:r>
                        <a:rPr lang="en-US" sz="1000" baseline="0" dirty="0">
                          <a:latin typeface="Century Gothic" panose="020B0502020202020204" pitchFamily="34" charset="0"/>
                        </a:rPr>
                        <a:t>Did not meet       = </a:t>
                      </a:r>
                      <a:r>
                        <a:rPr lang="en-US" sz="1000" b="1" baseline="0" dirty="0">
                          <a:solidFill>
                            <a:srgbClr val="ED7D31"/>
                          </a:solidFill>
                          <a:latin typeface="Century Gothic" panose="020B0502020202020204" pitchFamily="34" charset="0"/>
                        </a:rPr>
                        <a:t>.5 pts</a:t>
                      </a:r>
                      <a:endParaRPr lang="en-US" sz="1000" dirty="0">
                        <a:latin typeface="Century Gothic" panose="020B0502020202020204" pitchFamily="34" charset="0"/>
                      </a:endParaRPr>
                    </a:p>
                  </a:txBody>
                  <a:tcPr marL="62355" marR="62355" marT="31178" marB="311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chemeClr val="accent6"/>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chemeClr val="accent6"/>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625211">
                <a:tc>
                  <a:txBody>
                    <a:bodyPr/>
                    <a:lstStyle/>
                    <a:p>
                      <a:pPr algn="ctr"/>
                      <a:r>
                        <a:rPr lang="en-US" sz="1600" b="1" dirty="0">
                          <a:solidFill>
                            <a:srgbClr val="1682C5"/>
                          </a:solidFill>
                          <a:latin typeface="Century Gothic" panose="020B0502020202020204" pitchFamily="34" charset="0"/>
                        </a:rPr>
                        <a:t>Meets</a:t>
                      </a:r>
                      <a:r>
                        <a:rPr lang="en-US" sz="1600" b="1" dirty="0">
                          <a:solidFill>
                            <a:schemeClr val="accent2"/>
                          </a:solidFill>
                          <a:latin typeface="Century Gothic" panose="020B0502020202020204" pitchFamily="34" charset="0"/>
                        </a:rPr>
                        <a:t> </a:t>
                      </a:r>
                    </a:p>
                    <a:p>
                      <a:pPr algn="ctr"/>
                      <a:r>
                        <a:rPr lang="en-US" sz="1100" dirty="0">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682C5">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rgbClr val="C00000"/>
                          </a:solidFill>
                          <a:latin typeface="Century Gothic" panose="020B0502020202020204" pitchFamily="34" charset="0"/>
                        </a:rPr>
                        <a:t>0 pts</a:t>
                      </a:r>
                      <a:endParaRPr lang="en-US" sz="10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rgbClr val="C00000"/>
                          </a:solidFill>
                          <a:latin typeface="Century Gothic" panose="020B0502020202020204" pitchFamily="34" charset="0"/>
                        </a:rPr>
                        <a:t>0 pts</a:t>
                      </a:r>
                      <a:endParaRPr lang="en-US" sz="10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50000"/>
                        </a:lnSpc>
                      </a:pPr>
                      <a:r>
                        <a:rPr lang="en-US" sz="1000" dirty="0">
                          <a:latin typeface="Century Gothic" panose="020B0502020202020204" pitchFamily="34" charset="0"/>
                        </a:rPr>
                        <a:t>Met/</a:t>
                      </a:r>
                      <a:r>
                        <a:rPr lang="en-US" sz="1000" baseline="0" dirty="0">
                          <a:latin typeface="Century Gothic" panose="020B0502020202020204" pitchFamily="34" charset="0"/>
                        </a:rPr>
                        <a:t>Exceeded </a:t>
                      </a:r>
                    </a:p>
                    <a:p>
                      <a:pPr>
                        <a:lnSpc>
                          <a:spcPct val="150000"/>
                        </a:lnSpc>
                      </a:pPr>
                      <a:r>
                        <a:rPr lang="en-US" sz="1000" baseline="0" dirty="0">
                          <a:latin typeface="Century Gothic" panose="020B0502020202020204" pitchFamily="34" charset="0"/>
                        </a:rPr>
                        <a:t>Growth Measure = </a:t>
                      </a:r>
                      <a:r>
                        <a:rPr lang="en-US" sz="1000" b="1" baseline="0" dirty="0">
                          <a:solidFill>
                            <a:schemeClr val="accent6"/>
                          </a:solidFill>
                          <a:latin typeface="Century Gothic" panose="020B0502020202020204" pitchFamily="34" charset="0"/>
                        </a:rPr>
                        <a:t>1 </a:t>
                      </a:r>
                      <a:r>
                        <a:rPr lang="en-US" sz="1000" b="1" baseline="0" dirty="0" err="1">
                          <a:solidFill>
                            <a:schemeClr val="accent6"/>
                          </a:solidFill>
                          <a:latin typeface="Century Gothic" panose="020B0502020202020204" pitchFamily="34" charset="0"/>
                        </a:rPr>
                        <a:t>pt</a:t>
                      </a:r>
                      <a:endParaRPr lang="en-US" sz="1000" b="1" baseline="0" dirty="0">
                        <a:solidFill>
                          <a:schemeClr val="accent6"/>
                        </a:solidFill>
                        <a:latin typeface="Century Gothic" panose="020B0502020202020204" pitchFamily="34" charset="0"/>
                      </a:endParaRPr>
                    </a:p>
                    <a:p>
                      <a:pPr>
                        <a:lnSpc>
                          <a:spcPct val="150000"/>
                        </a:lnSpc>
                      </a:pPr>
                      <a:r>
                        <a:rPr lang="en-US" sz="1000" baseline="0" dirty="0">
                          <a:latin typeface="Century Gothic" panose="020B0502020202020204" pitchFamily="34" charset="0"/>
                        </a:rPr>
                        <a:t>Did not meet       = </a:t>
                      </a:r>
                      <a:r>
                        <a:rPr lang="en-US" sz="1000" b="1" baseline="0" dirty="0">
                          <a:solidFill>
                            <a:srgbClr val="ED7D31"/>
                          </a:solidFill>
                          <a:latin typeface="Century Gothic" panose="020B0502020202020204" pitchFamily="34" charset="0"/>
                        </a:rPr>
                        <a:t>.5 pts</a:t>
                      </a:r>
                      <a:endParaRPr lang="en-US" sz="1000" dirty="0">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chemeClr val="accent6"/>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569222">
                <a:tc>
                  <a:txBody>
                    <a:bodyPr/>
                    <a:lstStyle/>
                    <a:p>
                      <a:pPr algn="ctr"/>
                      <a:r>
                        <a:rPr lang="en-US" sz="1600" b="1" dirty="0">
                          <a:solidFill>
                            <a:schemeClr val="accent6"/>
                          </a:solidFill>
                          <a:latin typeface="Century Gothic" panose="020B0502020202020204" pitchFamily="34" charset="0"/>
                        </a:rPr>
                        <a:t>Masters </a:t>
                      </a:r>
                    </a:p>
                    <a:p>
                      <a:pPr algn="ctr"/>
                      <a:r>
                        <a:rPr lang="en-US" sz="1100" dirty="0">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6">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rgbClr val="C00000"/>
                          </a:solidFill>
                          <a:latin typeface="Century Gothic" panose="020B0502020202020204" pitchFamily="34" charset="0"/>
                        </a:rPr>
                        <a:t>0 pts</a:t>
                      </a:r>
                      <a:endParaRPr lang="en-US" sz="10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rgbClr val="C00000"/>
                          </a:solidFill>
                          <a:latin typeface="Century Gothic" panose="020B0502020202020204" pitchFamily="34" charset="0"/>
                        </a:rPr>
                        <a:t>0 pts</a:t>
                      </a:r>
                      <a:endParaRPr lang="en-US" sz="10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rgbClr val="C00000"/>
                          </a:solidFill>
                          <a:latin typeface="Century Gothic" panose="020B0502020202020204" pitchFamily="34" charset="0"/>
                        </a:rPr>
                        <a:t>0 pts</a:t>
                      </a:r>
                      <a:endParaRPr lang="en-US" sz="10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solidFill>
                            <a:schemeClr val="accent6"/>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3" name="Title 1">
            <a:extLst>
              <a:ext uri="{FF2B5EF4-FFF2-40B4-BE49-F238E27FC236}">
                <a16:creationId xmlns:a16="http://schemas.microsoft.com/office/drawing/2014/main" id="{F7671F32-141C-43A5-9B6E-7C39BC06D308}"/>
              </a:ext>
            </a:extLst>
          </p:cNvPr>
          <p:cNvSpPr txBox="1">
            <a:spLocks/>
          </p:cNvSpPr>
          <p:nvPr/>
        </p:nvSpPr>
        <p:spPr>
          <a:xfrm>
            <a:off x="2196515" y="1883422"/>
            <a:ext cx="5674919" cy="324003"/>
          </a:xfrm>
          <a:prstGeom prst="rect">
            <a:avLst/>
          </a:prstGeom>
          <a:ln>
            <a:noFill/>
          </a:ln>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800">
              <a:lnSpc>
                <a:spcPct val="100000"/>
              </a:lnSpc>
              <a:defRPr/>
            </a:pPr>
            <a:r>
              <a:rPr lang="en-US" sz="1350" b="1" spc="-38" dirty="0">
                <a:solidFill>
                  <a:srgbClr val="1682C5"/>
                </a:solidFill>
                <a:latin typeface="Century Gothic" panose="020B0502020202020204" pitchFamily="34" charset="0"/>
              </a:rPr>
              <a:t>Current Year</a:t>
            </a:r>
            <a:endParaRPr lang="en-US" sz="1350" spc="-38" dirty="0">
              <a:solidFill>
                <a:srgbClr val="1682C5"/>
              </a:solidFill>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59CBD1A9-821C-46CD-BC10-6474E8619F57}"/>
              </a:ext>
            </a:extLst>
          </p:cNvPr>
          <p:cNvCxnSpPr>
            <a:cxnSpLocks/>
          </p:cNvCxnSpPr>
          <p:nvPr/>
        </p:nvCxnSpPr>
        <p:spPr>
          <a:xfrm>
            <a:off x="2499256" y="2024698"/>
            <a:ext cx="1989439" cy="0"/>
          </a:xfrm>
          <a:prstGeom prst="line">
            <a:avLst/>
          </a:prstGeom>
          <a:ln w="28575">
            <a:solidFill>
              <a:srgbClr val="1682C5"/>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5D7ECC-C920-4F47-8E62-7999C5AC1DE3}"/>
              </a:ext>
            </a:extLst>
          </p:cNvPr>
          <p:cNvCxnSpPr>
            <a:cxnSpLocks/>
          </p:cNvCxnSpPr>
          <p:nvPr/>
        </p:nvCxnSpPr>
        <p:spPr>
          <a:xfrm>
            <a:off x="5588446" y="2024698"/>
            <a:ext cx="1847335" cy="0"/>
          </a:xfrm>
          <a:prstGeom prst="line">
            <a:avLst/>
          </a:prstGeom>
          <a:ln w="28575">
            <a:solidFill>
              <a:srgbClr val="1682C5"/>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B53F7F-2470-486C-83CB-0AFCA5E448AC}"/>
              </a:ext>
            </a:extLst>
          </p:cNvPr>
          <p:cNvCxnSpPr>
            <a:cxnSpLocks/>
          </p:cNvCxnSpPr>
          <p:nvPr/>
        </p:nvCxnSpPr>
        <p:spPr>
          <a:xfrm>
            <a:off x="474977" y="4590242"/>
            <a:ext cx="0" cy="433067"/>
          </a:xfrm>
          <a:prstGeom prst="line">
            <a:avLst/>
          </a:prstGeom>
          <a:ln w="28575">
            <a:solidFill>
              <a:srgbClr val="1682C5"/>
            </a:solidFill>
            <a:prstDash val="sysDot"/>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BF384EF5-63E8-4527-BAF2-6E070CA40844}"/>
              </a:ext>
            </a:extLst>
          </p:cNvPr>
          <p:cNvSpPr txBox="1">
            <a:spLocks/>
          </p:cNvSpPr>
          <p:nvPr/>
        </p:nvSpPr>
        <p:spPr>
          <a:xfrm rot="16200000">
            <a:off x="-784661" y="3819549"/>
            <a:ext cx="2571267" cy="324003"/>
          </a:xfrm>
          <a:prstGeom prst="rect">
            <a:avLst/>
          </a:prstGeom>
          <a:ln>
            <a:noFill/>
          </a:ln>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800">
              <a:lnSpc>
                <a:spcPct val="100000"/>
              </a:lnSpc>
              <a:defRPr/>
            </a:pPr>
            <a:r>
              <a:rPr lang="en-US" sz="1350" b="1" spc="-38" dirty="0">
                <a:solidFill>
                  <a:srgbClr val="1682C5"/>
                </a:solidFill>
                <a:latin typeface="Century Gothic" panose="020B0502020202020204" pitchFamily="34" charset="0"/>
              </a:rPr>
              <a:t>Previous Year</a:t>
            </a:r>
            <a:endParaRPr lang="en-US" sz="1350" spc="-38" dirty="0">
              <a:solidFill>
                <a:srgbClr val="1682C5"/>
              </a:solidFill>
              <a:latin typeface="Century Gothic" panose="020B0502020202020204" pitchFamily="34" charset="0"/>
            </a:endParaRPr>
          </a:p>
        </p:txBody>
      </p:sp>
      <p:cxnSp>
        <p:nvCxnSpPr>
          <p:cNvPr id="18" name="Straight Connector 17">
            <a:extLst>
              <a:ext uri="{FF2B5EF4-FFF2-40B4-BE49-F238E27FC236}">
                <a16:creationId xmlns:a16="http://schemas.microsoft.com/office/drawing/2014/main" id="{2FF65B27-97E0-47ED-B42D-A6ACAE42933F}"/>
              </a:ext>
            </a:extLst>
          </p:cNvPr>
          <p:cNvCxnSpPr>
            <a:cxnSpLocks/>
          </p:cNvCxnSpPr>
          <p:nvPr/>
        </p:nvCxnSpPr>
        <p:spPr>
          <a:xfrm>
            <a:off x="472281" y="2695917"/>
            <a:ext cx="0" cy="582022"/>
          </a:xfrm>
          <a:prstGeom prst="line">
            <a:avLst/>
          </a:prstGeom>
          <a:ln w="28575">
            <a:solidFill>
              <a:srgbClr val="1682C5"/>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p:cNvPr>
          <p:cNvCxnSpPr/>
          <p:nvPr/>
        </p:nvCxnSpPr>
        <p:spPr>
          <a:xfrm>
            <a:off x="476844"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9C0123B-143E-440A-ABC3-8C4BCF5CCD0B}"/>
              </a:ext>
            </a:extLst>
          </p:cNvPr>
          <p:cNvSpPr txBox="1"/>
          <p:nvPr/>
        </p:nvSpPr>
        <p:spPr>
          <a:xfrm>
            <a:off x="927027" y="1848621"/>
            <a:ext cx="1269487" cy="323165"/>
          </a:xfrm>
          <a:prstGeom prst="rect">
            <a:avLst/>
          </a:prstGeom>
          <a:noFill/>
        </p:spPr>
        <p:txBody>
          <a:bodyPr wrap="square" rtlCol="0">
            <a:spAutoFit/>
          </a:bodyPr>
          <a:lstStyle/>
          <a:p>
            <a:pPr algn="ctr"/>
            <a:r>
              <a:rPr lang="en-US" sz="1500" b="1" dirty="0">
                <a:solidFill>
                  <a:srgbClr val="C00000"/>
                </a:solidFill>
                <a:latin typeface="Century Gothic" panose="020B0502020202020204" pitchFamily="34" charset="0"/>
              </a:rPr>
              <a:t>STAAR</a:t>
            </a:r>
            <a:endParaRPr lang="en-US" sz="1350" b="1" dirty="0">
              <a:solidFill>
                <a:srgbClr val="C00000"/>
              </a:solidFill>
              <a:latin typeface="Century Gothic" panose="020B0502020202020204" pitchFamily="34" charset="0"/>
            </a:endParaRPr>
          </a:p>
        </p:txBody>
      </p:sp>
      <p:pic>
        <p:nvPicPr>
          <p:cNvPr id="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036040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54404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8208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Two Aspects to Progress</a:t>
            </a:r>
            <a:endParaRPr lang="en-US" sz="3200" dirty="0">
              <a:solidFill>
                <a:schemeClr val="accent1">
                  <a:lumMod val="75000"/>
                </a:schemeClr>
              </a:solidFill>
              <a:latin typeface="Century Gothic" panose="020B0502020202020204" pitchFamily="34" charset="0"/>
            </a:endParaRPr>
          </a:p>
        </p:txBody>
      </p:sp>
      <p:sp>
        <p:nvSpPr>
          <p:cNvPr id="87" name="TextBox 86"/>
          <p:cNvSpPr txBox="1"/>
          <p:nvPr/>
        </p:nvSpPr>
        <p:spPr>
          <a:xfrm>
            <a:off x="2530992" y="2247163"/>
            <a:ext cx="4386137" cy="461665"/>
          </a:xfrm>
          <a:prstGeom prst="rect">
            <a:avLst/>
          </a:prstGeom>
          <a:noFill/>
        </p:spPr>
        <p:txBody>
          <a:bodyPr wrap="none" rtlCol="0">
            <a:spAutoFit/>
          </a:bodyPr>
          <a:lstStyle/>
          <a:p>
            <a:pPr algn="ctr"/>
            <a:r>
              <a:rPr lang="en-US" sz="2400" b="1" dirty="0">
                <a:solidFill>
                  <a:schemeClr val="accent2"/>
                </a:solidFill>
                <a:latin typeface="Century Gothic" panose="020B0502020202020204" pitchFamily="34" charset="0"/>
              </a:rPr>
              <a:t>Part B: Relative Performance</a:t>
            </a:r>
          </a:p>
        </p:txBody>
      </p:sp>
      <p:grpSp>
        <p:nvGrpSpPr>
          <p:cNvPr id="2" name="Group 1">
            <a:extLst>
              <a:ext uri="{FF2B5EF4-FFF2-40B4-BE49-F238E27FC236}">
                <a16:creationId xmlns:a16="http://schemas.microsoft.com/office/drawing/2014/main" id="{935B970C-EEE5-420E-BC85-6981E19EF798}"/>
              </a:ext>
            </a:extLst>
          </p:cNvPr>
          <p:cNvGrpSpPr/>
          <p:nvPr/>
        </p:nvGrpSpPr>
        <p:grpSpPr>
          <a:xfrm>
            <a:off x="3352227" y="2994050"/>
            <a:ext cx="2400300" cy="2400300"/>
            <a:chOff x="5730355" y="2567357"/>
            <a:chExt cx="2286000" cy="2286000"/>
          </a:xfrm>
        </p:grpSpPr>
        <p:sp>
          <p:nvSpPr>
            <p:cNvPr id="85" name="Rectangle 84"/>
            <p:cNvSpPr/>
            <p:nvPr/>
          </p:nvSpPr>
          <p:spPr>
            <a:xfrm>
              <a:off x="5730355" y="2567357"/>
              <a:ext cx="2286000" cy="22860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271" y="3002414"/>
              <a:ext cx="1958168" cy="1496391"/>
            </a:xfrm>
            <a:prstGeom prst="rect">
              <a:avLst/>
            </a:prstGeom>
          </p:spPr>
        </p:pic>
      </p:grpSp>
      <p:pic>
        <p:nvPicPr>
          <p:cNvPr id="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420319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822960" y="2048484"/>
            <a:ext cx="7593071" cy="3458641"/>
          </a:xfrm>
          <a:prstGeom prst="rect">
            <a:avLst/>
          </a:prstGeom>
        </p:spPr>
        <p:txBody>
          <a:bodyPr vert="horz" lIns="68580" tIns="34290" rIns="68580" bIns="34290" numCol="2"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100" b="1" dirty="0">
                <a:solidFill>
                  <a:schemeClr val="accent1"/>
                </a:solidFill>
                <a:latin typeface="Calibri" charset="0"/>
                <a:ea typeface="Calibri" charset="0"/>
                <a:cs typeface="Calibri" charset="0"/>
              </a:rPr>
              <a:t> </a:t>
            </a:r>
          </a:p>
        </p:txBody>
      </p:sp>
      <p:sp>
        <p:nvSpPr>
          <p:cNvPr id="11" name="Content Placeholder 2"/>
          <p:cNvSpPr txBox="1">
            <a:spLocks/>
          </p:cNvSpPr>
          <p:nvPr/>
        </p:nvSpPr>
        <p:spPr>
          <a:xfrm>
            <a:off x="822960" y="2130879"/>
            <a:ext cx="7543800" cy="312819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spcBef>
                <a:spcPts val="375"/>
              </a:spcBef>
              <a:spcAft>
                <a:spcPts val="900"/>
              </a:spcAft>
            </a:pPr>
            <a:r>
              <a:rPr lang="en-US" sz="2000" b="1" dirty="0">
                <a:solidFill>
                  <a:schemeClr val="accent1"/>
                </a:solidFill>
                <a:latin typeface="Century Gothic" panose="020B0502020202020204" pitchFamily="34" charset="0"/>
                <a:ea typeface="Calibri" charset="0"/>
                <a:cs typeface="Calibri" charset="0"/>
              </a:rPr>
              <a:t>Part B: Relative Performance</a:t>
            </a:r>
          </a:p>
          <a:p>
            <a:pPr marL="600075" lvl="1" indent="-257175" algn="l">
              <a:spcAft>
                <a:spcPts val="900"/>
              </a:spcAft>
              <a:buClr>
                <a:schemeClr val="accent2"/>
              </a:buClr>
              <a:buFont typeface="Wingdings" charset="2"/>
              <a:buChar char="§"/>
            </a:pPr>
            <a:r>
              <a:rPr lang="en-US" dirty="0">
                <a:latin typeface="Century Gothic" panose="020B0502020202020204" pitchFamily="34" charset="0"/>
                <a:ea typeface="Calibri" charset="0"/>
                <a:cs typeface="Calibri" charset="0"/>
              </a:rPr>
              <a:t>It </a:t>
            </a:r>
            <a:r>
              <a:rPr lang="en-US" dirty="0">
                <a:latin typeface="Century Gothic" panose="020B0502020202020204" pitchFamily="34" charset="0"/>
              </a:rPr>
              <a:t>evaluates the achievement of all students relative to districts or campuses with similar socioeconomic statuses.</a:t>
            </a:r>
            <a:endParaRPr lang="en-US" sz="2400" dirty="0">
              <a:latin typeface="Century Gothic" panose="020B0502020202020204" pitchFamily="34" charset="0"/>
            </a:endParaRPr>
          </a:p>
          <a:p>
            <a:pPr marL="600075" lvl="1" indent="-257175" algn="l">
              <a:buClr>
                <a:schemeClr val="accent2"/>
              </a:buClr>
              <a:buFont typeface="Wingdings" charset="2"/>
              <a:buChar char="§"/>
            </a:pPr>
            <a:endParaRPr lang="en-US" sz="2400" dirty="0">
              <a:latin typeface="Century Gothic" panose="020B0502020202020204" pitchFamily="34" charset="0"/>
            </a:endParaRPr>
          </a:p>
          <a:p>
            <a:pPr marL="600075" lvl="1" indent="-257175" algn="l">
              <a:buClr>
                <a:schemeClr val="accent2"/>
              </a:buClr>
              <a:buFont typeface="Wingdings" charset="2"/>
              <a:buChar char="§"/>
            </a:pPr>
            <a:endParaRPr lang="en-US" sz="2400" dirty="0">
              <a:latin typeface="Century Gothic" panose="020B0502020202020204" pitchFamily="34" charset="0"/>
            </a:endParaRPr>
          </a:p>
          <a:p>
            <a:pPr marL="600075" lvl="1" indent="-257175" algn="l">
              <a:buClr>
                <a:schemeClr val="accent2"/>
              </a:buClr>
              <a:buFont typeface="Wingdings" charset="2"/>
              <a:buChar char="§"/>
            </a:pPr>
            <a:endParaRPr lang="en-US" sz="2400" dirty="0">
              <a:latin typeface="Century Gothic" panose="020B0502020202020204" pitchFamily="34" charset="0"/>
            </a:endParaRPr>
          </a:p>
          <a:p>
            <a:pPr marL="600075" lvl="1" indent="-257175" algn="l">
              <a:buClr>
                <a:schemeClr val="accent2"/>
              </a:buClr>
              <a:buFont typeface="Wingdings" charset="2"/>
              <a:buChar char="§"/>
            </a:pPr>
            <a:endParaRPr lang="en-US" sz="2400" dirty="0">
              <a:latin typeface="Century Gothic" panose="020B0502020202020204" pitchFamily="34" charset="0"/>
            </a:endParaRPr>
          </a:p>
          <a:p>
            <a:pPr lvl="1" indent="-342900" algn="l">
              <a:buClr>
                <a:schemeClr val="accent2"/>
              </a:buClr>
            </a:pPr>
            <a:endParaRPr lang="en-US" sz="1600" dirty="0">
              <a:solidFill>
                <a:srgbClr val="FF0000"/>
              </a:solidFill>
              <a:latin typeface="Century Gothic" panose="020B0502020202020204" pitchFamily="34" charset="0"/>
            </a:endParaRPr>
          </a:p>
          <a:p>
            <a:pPr marL="600075" lvl="1" indent="-257175" algn="l">
              <a:buClr>
                <a:schemeClr val="accent2"/>
              </a:buClr>
              <a:buFont typeface="Wingdings" charset="2"/>
              <a:buChar char="§"/>
            </a:pPr>
            <a:endParaRPr lang="en-US" sz="2400" dirty="0">
              <a:latin typeface="Century Gothic" panose="020B0502020202020204" pitchFamily="34" charset="0"/>
            </a:endParaRPr>
          </a:p>
          <a:p>
            <a:pPr marL="600075" lvl="1" indent="-257175" algn="l">
              <a:buClr>
                <a:schemeClr val="accent2"/>
              </a:buClr>
              <a:buFont typeface="Wingdings" charset="2"/>
              <a:buChar char="§"/>
            </a:pPr>
            <a:endParaRPr lang="en-US" sz="2400" dirty="0">
              <a:latin typeface="Century Gothic" panose="020B0502020202020204" pitchFamily="34" charset="0"/>
              <a:ea typeface="Calibri" charset="0"/>
              <a:cs typeface="Calibri" charset="0"/>
            </a:endParaRPr>
          </a:p>
        </p:txBody>
      </p:sp>
      <p:cxnSp>
        <p:nvCxnSpPr>
          <p:cNvPr id="8" name="Straight Connector 7">
            <a:extLst>
              <a:ext uri="{FF2B5EF4-FFF2-40B4-BE49-F238E27FC236}">
                <a16:creationId xmlns:a16="http://schemas.microsoft.com/office/drawing/2014/main" id="{6B05E8A6-8AE6-487C-A6F6-1B529BCB2C22}"/>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F2253305-9674-4685-9E40-2A6804978CC6}"/>
              </a:ext>
            </a:extLst>
          </p:cNvPr>
          <p:cNvSpPr txBox="1">
            <a:spLocks/>
          </p:cNvSpPr>
          <p:nvPr/>
        </p:nvSpPr>
        <p:spPr>
          <a:xfrm>
            <a:off x="623805" y="592752"/>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800" b="1" dirty="0">
                <a:solidFill>
                  <a:schemeClr val="accent2"/>
                </a:solidFill>
                <a:latin typeface="Century Gothic" panose="020B0502020202020204" pitchFamily="34" charset="0"/>
              </a:rPr>
              <a:t>Relative Performance: </a:t>
            </a:r>
          </a:p>
          <a:p>
            <a:pPr>
              <a:lnSpc>
                <a:spcPct val="100000"/>
              </a:lnSpc>
            </a:pPr>
            <a:r>
              <a:rPr lang="en-US" sz="2800" dirty="0">
                <a:solidFill>
                  <a:schemeClr val="tx1"/>
                </a:solidFill>
                <a:latin typeface="Century Gothic" panose="020B0502020202020204" pitchFamily="34" charset="0"/>
              </a:rPr>
              <a:t>Measuring School Progress</a:t>
            </a:r>
            <a:endParaRPr lang="en-US" sz="2800" dirty="0">
              <a:solidFill>
                <a:schemeClr val="accent1">
                  <a:lumMod val="75000"/>
                </a:schemeClr>
              </a:solidFill>
              <a:latin typeface="Century Gothic" panose="020B0502020202020204" pitchFamily="34"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27937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54404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8208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Two Aspects to Progress</a:t>
            </a:r>
            <a:endParaRPr lang="en-US" sz="3200"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2519" t="40235" r="5660" b="16491"/>
          <a:stretch/>
        </p:blipFill>
        <p:spPr>
          <a:xfrm>
            <a:off x="4205109" y="1910723"/>
            <a:ext cx="3779472" cy="4084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6347" t="27602" r="16450" b="51111"/>
          <a:stretch/>
        </p:blipFill>
        <p:spPr>
          <a:xfrm>
            <a:off x="933087" y="3055471"/>
            <a:ext cx="2753036" cy="1128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392389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 name="Straight Connector 146"/>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9" name="Title 1"/>
          <p:cNvSpPr txBox="1">
            <a:spLocks/>
          </p:cNvSpPr>
          <p:nvPr/>
        </p:nvSpPr>
        <p:spPr>
          <a:xfrm>
            <a:off x="572062" y="55805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Relative Performance: </a:t>
            </a:r>
            <a:r>
              <a:rPr lang="en-US" sz="3200" dirty="0">
                <a:solidFill>
                  <a:schemeClr val="tx1"/>
                </a:solidFill>
                <a:latin typeface="Century Gothic" panose="020B0502020202020204" pitchFamily="34" charset="0"/>
              </a:rPr>
              <a:t>Measuring School Progress</a:t>
            </a:r>
            <a:endParaRPr lang="en-US" sz="3200" dirty="0">
              <a:solidFill>
                <a:schemeClr val="accent1">
                  <a:lumMod val="75000"/>
                </a:schemeClr>
              </a:solidFill>
              <a:latin typeface="Century Gothic" panose="020B0502020202020204" pitchFamily="34" charset="0"/>
            </a:endParaRPr>
          </a:p>
        </p:txBody>
      </p:sp>
      <p:grpSp>
        <p:nvGrpSpPr>
          <p:cNvPr id="2" name="Group 1"/>
          <p:cNvGrpSpPr/>
          <p:nvPr/>
        </p:nvGrpSpPr>
        <p:grpSpPr>
          <a:xfrm>
            <a:off x="278225" y="1868757"/>
            <a:ext cx="8593824" cy="4130990"/>
            <a:chOff x="85721" y="1868757"/>
            <a:chExt cx="8114334" cy="3580291"/>
          </a:xfrm>
        </p:grpSpPr>
        <p:cxnSp>
          <p:nvCxnSpPr>
            <p:cNvPr id="26" name="Straight Connector 25"/>
            <p:cNvCxnSpPr/>
            <p:nvPr/>
          </p:nvCxnSpPr>
          <p:spPr>
            <a:xfrm>
              <a:off x="1929838" y="2453777"/>
              <a:ext cx="0" cy="2654301"/>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907706" y="5097497"/>
              <a:ext cx="4122775" cy="0"/>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rot="16200000">
              <a:off x="269988" y="3659512"/>
              <a:ext cx="2908886" cy="42044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STAAR and CCMR Results for All Students</a:t>
              </a:r>
            </a:p>
          </p:txBody>
        </p:sp>
        <p:sp>
          <p:nvSpPr>
            <p:cNvPr id="69" name="Title 1"/>
            <p:cNvSpPr txBox="1">
              <a:spLocks/>
            </p:cNvSpPr>
            <p:nvPr/>
          </p:nvSpPr>
          <p:spPr>
            <a:xfrm>
              <a:off x="1081363" y="5176771"/>
              <a:ext cx="5530725" cy="27227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 Economically Disadvantaged Students</a:t>
              </a:r>
            </a:p>
          </p:txBody>
        </p:sp>
        <p:cxnSp>
          <p:nvCxnSpPr>
            <p:cNvPr id="7" name="Straight Connector 6"/>
            <p:cNvCxnSpPr/>
            <p:nvPr/>
          </p:nvCxnSpPr>
          <p:spPr>
            <a:xfrm>
              <a:off x="2393378" y="3347644"/>
              <a:ext cx="3208360" cy="14667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itle 1"/>
            <p:cNvSpPr txBox="1">
              <a:spLocks/>
            </p:cNvSpPr>
            <p:nvPr/>
          </p:nvSpPr>
          <p:spPr>
            <a:xfrm rot="1477411">
              <a:off x="3243048" y="3898837"/>
              <a:ext cx="1612906" cy="272277"/>
            </a:xfrm>
            <a:prstGeom prst="rect">
              <a:avLst/>
            </a:prstGeom>
            <a:ln>
              <a:noFill/>
            </a:ln>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tx1"/>
                  </a:solidFill>
                  <a:latin typeface="Century Gothic" panose="020B0502020202020204" pitchFamily="34" charset="0"/>
                </a:rPr>
                <a:t>Average Line</a:t>
              </a:r>
            </a:p>
          </p:txBody>
        </p:sp>
        <p:sp>
          <p:nvSpPr>
            <p:cNvPr id="25" name="Oval 24"/>
            <p:cNvSpPr/>
            <p:nvPr/>
          </p:nvSpPr>
          <p:spPr>
            <a:xfrm>
              <a:off x="5567266" y="49095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7" name="Oval 26"/>
            <p:cNvSpPr/>
            <p:nvPr/>
          </p:nvSpPr>
          <p:spPr>
            <a:xfrm>
              <a:off x="5567266" y="47288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8" name="Oval 27"/>
            <p:cNvSpPr/>
            <p:nvPr/>
          </p:nvSpPr>
          <p:spPr>
            <a:xfrm>
              <a:off x="5169138" y="4579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0" name="Oval 29"/>
            <p:cNvSpPr/>
            <p:nvPr/>
          </p:nvSpPr>
          <p:spPr>
            <a:xfrm>
              <a:off x="5522248" y="46615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1" name="Oval 30"/>
            <p:cNvSpPr/>
            <p:nvPr/>
          </p:nvSpPr>
          <p:spPr>
            <a:xfrm>
              <a:off x="5322043" y="414203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4" name="Oval 33"/>
            <p:cNvSpPr/>
            <p:nvPr/>
          </p:nvSpPr>
          <p:spPr>
            <a:xfrm>
              <a:off x="3043042" y="36201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5" name="Oval 34"/>
            <p:cNvSpPr/>
            <p:nvPr/>
          </p:nvSpPr>
          <p:spPr>
            <a:xfrm>
              <a:off x="5452991" y="389662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6" name="Oval 35"/>
            <p:cNvSpPr/>
            <p:nvPr/>
          </p:nvSpPr>
          <p:spPr>
            <a:xfrm>
              <a:off x="5375445" y="43976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7" name="Oval 36"/>
            <p:cNvSpPr/>
            <p:nvPr/>
          </p:nvSpPr>
          <p:spPr>
            <a:xfrm>
              <a:off x="5365513" y="480083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8" name="Oval 37"/>
            <p:cNvSpPr/>
            <p:nvPr/>
          </p:nvSpPr>
          <p:spPr>
            <a:xfrm>
              <a:off x="4976882"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9" name="Oval 38"/>
            <p:cNvSpPr/>
            <p:nvPr/>
          </p:nvSpPr>
          <p:spPr>
            <a:xfrm>
              <a:off x="5473238" y="41103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0" name="Oval 39"/>
            <p:cNvSpPr/>
            <p:nvPr/>
          </p:nvSpPr>
          <p:spPr>
            <a:xfrm>
              <a:off x="5489958" y="36245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1" name="Oval 40"/>
            <p:cNvSpPr/>
            <p:nvPr/>
          </p:nvSpPr>
          <p:spPr>
            <a:xfrm>
              <a:off x="5520709" y="40140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2" name="Oval 41"/>
            <p:cNvSpPr/>
            <p:nvPr/>
          </p:nvSpPr>
          <p:spPr>
            <a:xfrm>
              <a:off x="5533408" y="45149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3" name="Oval 42"/>
            <p:cNvSpPr/>
            <p:nvPr/>
          </p:nvSpPr>
          <p:spPr>
            <a:xfrm>
              <a:off x="4194929" y="34677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4" name="Oval 43"/>
            <p:cNvSpPr/>
            <p:nvPr/>
          </p:nvSpPr>
          <p:spPr>
            <a:xfrm>
              <a:off x="5333875" y="422225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5" name="Oval 44"/>
            <p:cNvSpPr/>
            <p:nvPr/>
          </p:nvSpPr>
          <p:spPr>
            <a:xfrm>
              <a:off x="5546107" y="43434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6" name="Oval 45"/>
            <p:cNvSpPr/>
            <p:nvPr/>
          </p:nvSpPr>
          <p:spPr>
            <a:xfrm>
              <a:off x="5432092" y="4320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7" name="Oval 46"/>
            <p:cNvSpPr/>
            <p:nvPr/>
          </p:nvSpPr>
          <p:spPr>
            <a:xfrm>
              <a:off x="5530309" y="4418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8" name="Oval 47"/>
            <p:cNvSpPr/>
            <p:nvPr/>
          </p:nvSpPr>
          <p:spPr>
            <a:xfrm>
              <a:off x="5473238" y="48052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9" name="Oval 48"/>
            <p:cNvSpPr/>
            <p:nvPr/>
          </p:nvSpPr>
          <p:spPr>
            <a:xfrm>
              <a:off x="5494447" y="42739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0" name="Oval 49"/>
            <p:cNvSpPr/>
            <p:nvPr/>
          </p:nvSpPr>
          <p:spPr>
            <a:xfrm>
              <a:off x="5412070" y="45034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1" name="Oval 50"/>
            <p:cNvSpPr/>
            <p:nvPr/>
          </p:nvSpPr>
          <p:spPr>
            <a:xfrm>
              <a:off x="3697673" y="38500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2" name="Oval 51"/>
            <p:cNvSpPr/>
            <p:nvPr/>
          </p:nvSpPr>
          <p:spPr>
            <a:xfrm>
              <a:off x="4157505" y="40413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3" name="Oval 52"/>
            <p:cNvSpPr/>
            <p:nvPr/>
          </p:nvSpPr>
          <p:spPr>
            <a:xfrm>
              <a:off x="4848697" y="44255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4" name="Oval 53"/>
            <p:cNvSpPr/>
            <p:nvPr/>
          </p:nvSpPr>
          <p:spPr>
            <a:xfrm>
              <a:off x="5216618" y="43768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5" name="Oval 54"/>
            <p:cNvSpPr/>
            <p:nvPr/>
          </p:nvSpPr>
          <p:spPr>
            <a:xfrm>
              <a:off x="5277776" y="46771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6" name="Oval 55"/>
            <p:cNvSpPr/>
            <p:nvPr/>
          </p:nvSpPr>
          <p:spPr>
            <a:xfrm>
              <a:off x="3424900" y="38102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8" name="Oval 57"/>
            <p:cNvSpPr/>
            <p:nvPr/>
          </p:nvSpPr>
          <p:spPr>
            <a:xfrm>
              <a:off x="3111163" y="318026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9" name="Oval 58"/>
            <p:cNvSpPr/>
            <p:nvPr/>
          </p:nvSpPr>
          <p:spPr>
            <a:xfrm>
              <a:off x="4349367" y="40457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2" name="Oval 61"/>
            <p:cNvSpPr/>
            <p:nvPr/>
          </p:nvSpPr>
          <p:spPr>
            <a:xfrm>
              <a:off x="4447584" y="41439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3" name="Oval 62"/>
            <p:cNvSpPr/>
            <p:nvPr/>
          </p:nvSpPr>
          <p:spPr>
            <a:xfrm>
              <a:off x="4181097" y="36059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4" name="Oval 63"/>
            <p:cNvSpPr/>
            <p:nvPr/>
          </p:nvSpPr>
          <p:spPr>
            <a:xfrm>
              <a:off x="4644018" y="434041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5" name="Oval 64"/>
            <p:cNvSpPr/>
            <p:nvPr/>
          </p:nvSpPr>
          <p:spPr>
            <a:xfrm>
              <a:off x="2355955" y="33528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6" name="Oval 65"/>
            <p:cNvSpPr/>
            <p:nvPr/>
          </p:nvSpPr>
          <p:spPr>
            <a:xfrm>
              <a:off x="2645665" y="31256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Oval 66"/>
            <p:cNvSpPr/>
            <p:nvPr/>
          </p:nvSpPr>
          <p:spPr>
            <a:xfrm>
              <a:off x="2381353" y="3376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0" name="Oval 69"/>
            <p:cNvSpPr/>
            <p:nvPr/>
          </p:nvSpPr>
          <p:spPr>
            <a:xfrm>
              <a:off x="3579283" y="356993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1" name="Oval 70"/>
            <p:cNvSpPr/>
            <p:nvPr/>
          </p:nvSpPr>
          <p:spPr>
            <a:xfrm>
              <a:off x="2679159" y="33475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2" name="Oval 71"/>
            <p:cNvSpPr/>
            <p:nvPr/>
          </p:nvSpPr>
          <p:spPr>
            <a:xfrm>
              <a:off x="3451922" y="39992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3" name="Oval 72"/>
            <p:cNvSpPr/>
            <p:nvPr/>
          </p:nvSpPr>
          <p:spPr>
            <a:xfrm>
              <a:off x="3401367" y="339854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Oval 73"/>
            <p:cNvSpPr/>
            <p:nvPr/>
          </p:nvSpPr>
          <p:spPr>
            <a:xfrm>
              <a:off x="2879183" y="32452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Oval 74"/>
            <p:cNvSpPr/>
            <p:nvPr/>
          </p:nvSpPr>
          <p:spPr>
            <a:xfrm>
              <a:off x="3693028" y="345605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Oval 75"/>
            <p:cNvSpPr/>
            <p:nvPr/>
          </p:nvSpPr>
          <p:spPr>
            <a:xfrm>
              <a:off x="4022238" y="35925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Oval 76"/>
            <p:cNvSpPr/>
            <p:nvPr/>
          </p:nvSpPr>
          <p:spPr>
            <a:xfrm>
              <a:off x="3932788" y="37693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8" name="Oval 77"/>
            <p:cNvSpPr/>
            <p:nvPr/>
          </p:nvSpPr>
          <p:spPr>
            <a:xfrm>
              <a:off x="4155352" y="43285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9" name="Oval 78"/>
            <p:cNvSpPr/>
            <p:nvPr/>
          </p:nvSpPr>
          <p:spPr>
            <a:xfrm>
              <a:off x="3889461" y="365248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0" name="Oval 79"/>
            <p:cNvSpPr/>
            <p:nvPr/>
          </p:nvSpPr>
          <p:spPr>
            <a:xfrm>
              <a:off x="3987678" y="375070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2" name="Oval 81"/>
            <p:cNvSpPr/>
            <p:nvPr/>
          </p:nvSpPr>
          <p:spPr>
            <a:xfrm>
              <a:off x="2766495"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3" name="Oval 82"/>
            <p:cNvSpPr/>
            <p:nvPr/>
          </p:nvSpPr>
          <p:spPr>
            <a:xfrm>
              <a:off x="2470154" y="354007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9" name="Oval 88"/>
            <p:cNvSpPr/>
            <p:nvPr/>
          </p:nvSpPr>
          <p:spPr>
            <a:xfrm>
              <a:off x="4282329" y="40453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0" name="Oval 89"/>
            <p:cNvSpPr/>
            <p:nvPr/>
          </p:nvSpPr>
          <p:spPr>
            <a:xfrm>
              <a:off x="4171732" y="372482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1" name="Oval 90"/>
            <p:cNvSpPr/>
            <p:nvPr/>
          </p:nvSpPr>
          <p:spPr>
            <a:xfrm>
              <a:off x="3070116" y="3823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2" name="Oval 91"/>
            <p:cNvSpPr/>
            <p:nvPr/>
          </p:nvSpPr>
          <p:spPr>
            <a:xfrm>
              <a:off x="4171732" y="357824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3" name="Oval 92"/>
            <p:cNvSpPr/>
            <p:nvPr/>
          </p:nvSpPr>
          <p:spPr>
            <a:xfrm>
              <a:off x="2359009" y="352623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4" name="Oval 93"/>
            <p:cNvSpPr/>
            <p:nvPr/>
          </p:nvSpPr>
          <p:spPr>
            <a:xfrm>
              <a:off x="2762019" y="32804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5" name="Oval 94"/>
            <p:cNvSpPr/>
            <p:nvPr/>
          </p:nvSpPr>
          <p:spPr>
            <a:xfrm>
              <a:off x="3145861" y="359992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6" name="Oval 95"/>
            <p:cNvSpPr/>
            <p:nvPr/>
          </p:nvSpPr>
          <p:spPr>
            <a:xfrm>
              <a:off x="3381010" y="35462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7" name="Oval 96"/>
            <p:cNvSpPr/>
            <p:nvPr/>
          </p:nvSpPr>
          <p:spPr>
            <a:xfrm>
              <a:off x="2737483" y="34923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8" name="Oval 97"/>
            <p:cNvSpPr/>
            <p:nvPr/>
          </p:nvSpPr>
          <p:spPr>
            <a:xfrm>
              <a:off x="3638654" y="40862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9" name="Oval 98"/>
            <p:cNvSpPr/>
            <p:nvPr/>
          </p:nvSpPr>
          <p:spPr>
            <a:xfrm>
              <a:off x="2402786" y="315106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5193015" y="4163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3" name="Oval 102"/>
            <p:cNvSpPr/>
            <p:nvPr/>
          </p:nvSpPr>
          <p:spPr>
            <a:xfrm>
              <a:off x="3894821" y="400689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4" name="Oval 103"/>
            <p:cNvSpPr/>
            <p:nvPr/>
          </p:nvSpPr>
          <p:spPr>
            <a:xfrm>
              <a:off x="5076022" y="42994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4517860" y="39704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6" name="Oval 105"/>
            <p:cNvSpPr/>
            <p:nvPr/>
          </p:nvSpPr>
          <p:spPr>
            <a:xfrm>
              <a:off x="5385535" y="36111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3345192" y="41311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Oval 107"/>
            <p:cNvSpPr/>
            <p:nvPr/>
          </p:nvSpPr>
          <p:spPr>
            <a:xfrm>
              <a:off x="4677592" y="35862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9" name="Oval 108"/>
            <p:cNvSpPr/>
            <p:nvPr/>
          </p:nvSpPr>
          <p:spPr>
            <a:xfrm>
              <a:off x="4618178" y="352948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0" name="Oval 109"/>
            <p:cNvSpPr/>
            <p:nvPr/>
          </p:nvSpPr>
          <p:spPr>
            <a:xfrm>
              <a:off x="4647002" y="36731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1" name="Oval 110"/>
            <p:cNvSpPr/>
            <p:nvPr/>
          </p:nvSpPr>
          <p:spPr>
            <a:xfrm>
              <a:off x="4110457" y="387294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2" name="Oval 111"/>
            <p:cNvSpPr/>
            <p:nvPr/>
          </p:nvSpPr>
          <p:spPr>
            <a:xfrm>
              <a:off x="4138213" y="39317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3" name="Oval 112"/>
            <p:cNvSpPr/>
            <p:nvPr/>
          </p:nvSpPr>
          <p:spPr>
            <a:xfrm>
              <a:off x="4523297" y="37430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4" name="Oval 113"/>
            <p:cNvSpPr/>
            <p:nvPr/>
          </p:nvSpPr>
          <p:spPr>
            <a:xfrm>
              <a:off x="4434649" y="370177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5" name="Oval 114"/>
            <p:cNvSpPr/>
            <p:nvPr/>
          </p:nvSpPr>
          <p:spPr>
            <a:xfrm>
              <a:off x="4192642" y="39624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6" name="Oval 115"/>
            <p:cNvSpPr/>
            <p:nvPr/>
          </p:nvSpPr>
          <p:spPr>
            <a:xfrm>
              <a:off x="4338280" y="38351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7" name="Oval 116"/>
            <p:cNvSpPr/>
            <p:nvPr/>
          </p:nvSpPr>
          <p:spPr>
            <a:xfrm>
              <a:off x="3800167" y="4004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8" name="Oval 117"/>
            <p:cNvSpPr/>
            <p:nvPr/>
          </p:nvSpPr>
          <p:spPr>
            <a:xfrm>
              <a:off x="4052788" y="477688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9" name="Oval 118"/>
            <p:cNvSpPr/>
            <p:nvPr/>
          </p:nvSpPr>
          <p:spPr>
            <a:xfrm>
              <a:off x="5046808" y="40961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0" name="Oval 119"/>
            <p:cNvSpPr/>
            <p:nvPr/>
          </p:nvSpPr>
          <p:spPr>
            <a:xfrm>
              <a:off x="5210576" y="40315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1" name="Oval 120"/>
            <p:cNvSpPr/>
            <p:nvPr/>
          </p:nvSpPr>
          <p:spPr>
            <a:xfrm>
              <a:off x="3976390" y="35290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2" name="Oval 121"/>
            <p:cNvSpPr/>
            <p:nvPr/>
          </p:nvSpPr>
          <p:spPr>
            <a:xfrm>
              <a:off x="4412761" y="35214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3" name="Oval 122"/>
            <p:cNvSpPr/>
            <p:nvPr/>
          </p:nvSpPr>
          <p:spPr>
            <a:xfrm>
              <a:off x="3158392" y="33885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4" name="Oval 123"/>
            <p:cNvSpPr/>
            <p:nvPr/>
          </p:nvSpPr>
          <p:spPr>
            <a:xfrm>
              <a:off x="3025014" y="33323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5" name="Oval 124"/>
            <p:cNvSpPr/>
            <p:nvPr/>
          </p:nvSpPr>
          <p:spPr>
            <a:xfrm>
              <a:off x="2909850" y="3478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6" name="Oval 125"/>
            <p:cNvSpPr/>
            <p:nvPr/>
          </p:nvSpPr>
          <p:spPr>
            <a:xfrm>
              <a:off x="2596586" y="343237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7" name="Oval 126"/>
            <p:cNvSpPr/>
            <p:nvPr/>
          </p:nvSpPr>
          <p:spPr>
            <a:xfrm>
              <a:off x="2625598"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8" name="Oval 127"/>
            <p:cNvSpPr/>
            <p:nvPr/>
          </p:nvSpPr>
          <p:spPr>
            <a:xfrm>
              <a:off x="3882010" y="4280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9" name="Oval 128"/>
            <p:cNvSpPr/>
            <p:nvPr/>
          </p:nvSpPr>
          <p:spPr>
            <a:xfrm>
              <a:off x="3543032" y="402157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0" name="Oval 129"/>
            <p:cNvSpPr/>
            <p:nvPr/>
          </p:nvSpPr>
          <p:spPr>
            <a:xfrm>
              <a:off x="3458502" y="42577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1" name="Oval 130"/>
            <p:cNvSpPr/>
            <p:nvPr/>
          </p:nvSpPr>
          <p:spPr>
            <a:xfrm>
              <a:off x="2840575" y="391925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2" name="Oval 131"/>
            <p:cNvSpPr/>
            <p:nvPr/>
          </p:nvSpPr>
          <p:spPr>
            <a:xfrm>
              <a:off x="4737133" y="455329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3" name="Oval 132"/>
            <p:cNvSpPr/>
            <p:nvPr/>
          </p:nvSpPr>
          <p:spPr>
            <a:xfrm>
              <a:off x="5083826" y="4524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4" name="Oval 133"/>
            <p:cNvSpPr/>
            <p:nvPr/>
          </p:nvSpPr>
          <p:spPr>
            <a:xfrm>
              <a:off x="4962468" y="476956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5" name="Oval 134"/>
            <p:cNvSpPr/>
            <p:nvPr/>
          </p:nvSpPr>
          <p:spPr>
            <a:xfrm>
              <a:off x="5408747" y="494489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6" name="Oval 135"/>
            <p:cNvSpPr/>
            <p:nvPr/>
          </p:nvSpPr>
          <p:spPr>
            <a:xfrm>
              <a:off x="4828525" y="473381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7" name="Oval 136"/>
            <p:cNvSpPr/>
            <p:nvPr/>
          </p:nvSpPr>
          <p:spPr>
            <a:xfrm>
              <a:off x="5188958" y="488045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8" name="Oval 137"/>
            <p:cNvSpPr/>
            <p:nvPr/>
          </p:nvSpPr>
          <p:spPr>
            <a:xfrm>
              <a:off x="5220956" y="370365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9" name="Oval 138"/>
            <p:cNvSpPr/>
            <p:nvPr/>
          </p:nvSpPr>
          <p:spPr>
            <a:xfrm>
              <a:off x="5233280" y="388894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0" name="Oval 139"/>
            <p:cNvSpPr/>
            <p:nvPr/>
          </p:nvSpPr>
          <p:spPr>
            <a:xfrm>
              <a:off x="4962468" y="38719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1" name="Oval 140"/>
            <p:cNvSpPr/>
            <p:nvPr/>
          </p:nvSpPr>
          <p:spPr>
            <a:xfrm>
              <a:off x="4656535" y="391118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2" name="Oval 141"/>
            <p:cNvSpPr/>
            <p:nvPr/>
          </p:nvSpPr>
          <p:spPr>
            <a:xfrm>
              <a:off x="4889191" y="421251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3" name="Oval 142"/>
            <p:cNvSpPr/>
            <p:nvPr/>
          </p:nvSpPr>
          <p:spPr>
            <a:xfrm>
              <a:off x="4399290" y="43092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4" name="Oval 143"/>
            <p:cNvSpPr/>
            <p:nvPr/>
          </p:nvSpPr>
          <p:spPr>
            <a:xfrm>
              <a:off x="5095843" y="471753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5" name="Oval 144"/>
            <p:cNvSpPr/>
            <p:nvPr/>
          </p:nvSpPr>
          <p:spPr>
            <a:xfrm>
              <a:off x="4575067" y="445944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6" name="Oval 145"/>
            <p:cNvSpPr/>
            <p:nvPr/>
          </p:nvSpPr>
          <p:spPr>
            <a:xfrm>
              <a:off x="4828525"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8" name="Oval 147"/>
            <p:cNvSpPr/>
            <p:nvPr/>
          </p:nvSpPr>
          <p:spPr>
            <a:xfrm>
              <a:off x="3143949" y="39485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 name="TextBox 9"/>
            <p:cNvSpPr txBox="1"/>
            <p:nvPr/>
          </p:nvSpPr>
          <p:spPr>
            <a:xfrm>
              <a:off x="1187940" y="1868757"/>
              <a:ext cx="1574080"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Levels </a:t>
              </a:r>
            </a:p>
            <a:p>
              <a:pPr algn="ctr"/>
              <a:r>
                <a:rPr lang="en-US" sz="1050" b="1" dirty="0">
                  <a:solidFill>
                    <a:schemeClr val="accent2"/>
                  </a:solidFill>
                  <a:latin typeface="Century Gothic" panose="020B0502020202020204" pitchFamily="34" charset="0"/>
                </a:rPr>
                <a:t>of Student </a:t>
              </a:r>
            </a:p>
            <a:p>
              <a:pPr algn="ctr"/>
              <a:r>
                <a:rPr lang="en-US" sz="1050" b="1" dirty="0">
                  <a:solidFill>
                    <a:schemeClr val="accent2"/>
                  </a:solidFill>
                  <a:latin typeface="Century Gothic" panose="020B0502020202020204" pitchFamily="34" charset="0"/>
                </a:rPr>
                <a:t>Achievement</a:t>
              </a:r>
            </a:p>
          </p:txBody>
        </p:sp>
        <p:sp>
          <p:nvSpPr>
            <p:cNvPr id="150" name="TextBox 149"/>
            <p:cNvSpPr txBox="1"/>
            <p:nvPr/>
          </p:nvSpPr>
          <p:spPr>
            <a:xfrm>
              <a:off x="5856756" y="4816159"/>
              <a:ext cx="2026007"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Rates of</a:t>
              </a:r>
            </a:p>
            <a:p>
              <a:pPr algn="ctr"/>
              <a:r>
                <a:rPr lang="en-US" sz="1050" b="1" dirty="0">
                  <a:solidFill>
                    <a:schemeClr val="accent2"/>
                  </a:solidFill>
                  <a:latin typeface="Century Gothic" panose="020B0502020202020204" pitchFamily="34" charset="0"/>
                </a:rPr>
                <a:t>Economically</a:t>
              </a:r>
            </a:p>
            <a:p>
              <a:pPr algn="ctr"/>
              <a:r>
                <a:rPr lang="en-US" sz="1050" b="1" dirty="0">
                  <a:solidFill>
                    <a:schemeClr val="accent2"/>
                  </a:solidFill>
                  <a:latin typeface="Century Gothic" panose="020B0502020202020204" pitchFamily="34" charset="0"/>
                </a:rPr>
                <a:t>Disadvantaged Students</a:t>
              </a:r>
            </a:p>
          </p:txBody>
        </p:sp>
        <p:grpSp>
          <p:nvGrpSpPr>
            <p:cNvPr id="32" name="Group 31"/>
            <p:cNvGrpSpPr/>
            <p:nvPr/>
          </p:nvGrpSpPr>
          <p:grpSpPr>
            <a:xfrm>
              <a:off x="2846496" y="2540900"/>
              <a:ext cx="3136142" cy="931172"/>
              <a:chOff x="3262764" y="808584"/>
              <a:chExt cx="4866250" cy="1444867"/>
            </a:xfrm>
          </p:grpSpPr>
          <p:sp>
            <p:nvSpPr>
              <p:cNvPr id="61" name="Title 1"/>
              <p:cNvSpPr txBox="1">
                <a:spLocks/>
              </p:cNvSpPr>
              <p:nvPr/>
            </p:nvSpPr>
            <p:spPr>
              <a:xfrm>
                <a:off x="3894638" y="808584"/>
                <a:ext cx="4234376" cy="8496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400" dirty="0">
                    <a:solidFill>
                      <a:schemeClr val="tx1">
                        <a:lumMod val="65000"/>
                        <a:lumOff val="35000"/>
                      </a:schemeClr>
                    </a:solidFill>
                    <a:latin typeface="Century Gothic" panose="020B0502020202020204" pitchFamily="34" charset="0"/>
                  </a:rPr>
                  <a:t>A campus with </a:t>
                </a:r>
                <a:r>
                  <a:rPr lang="en-US" sz="1400" b="1" dirty="0">
                    <a:solidFill>
                      <a:schemeClr val="accent5"/>
                    </a:solidFill>
                    <a:latin typeface="Century Gothic" panose="020B0502020202020204" pitchFamily="34" charset="0"/>
                  </a:rPr>
                  <a:t>fewer</a:t>
                </a:r>
                <a:r>
                  <a:rPr lang="en-US" sz="1400" dirty="0">
                    <a:solidFill>
                      <a:schemeClr val="tx1">
                        <a:lumMod val="65000"/>
                        <a:lumOff val="35000"/>
                      </a:schemeClr>
                    </a:solidFill>
                    <a:latin typeface="Century Gothic" panose="020B0502020202020204" pitchFamily="34" charset="0"/>
                  </a:rPr>
                  <a:t> economically disadvantaged students on average has </a:t>
                </a:r>
                <a:r>
                  <a:rPr lang="en-US" sz="1400" b="1" dirty="0">
                    <a:solidFill>
                      <a:schemeClr val="accent5"/>
                    </a:solidFill>
                    <a:latin typeface="Century Gothic" panose="020B0502020202020204" pitchFamily="34" charset="0"/>
                  </a:rPr>
                  <a:t>higher</a:t>
                </a:r>
                <a:r>
                  <a:rPr lang="en-US" sz="1400" dirty="0">
                    <a:solidFill>
                      <a:schemeClr val="tx1">
                        <a:lumMod val="65000"/>
                        <a:lumOff val="35000"/>
                      </a:schemeClr>
                    </a:solidFill>
                    <a:latin typeface="Century Gothic" panose="020B0502020202020204" pitchFamily="34" charset="0"/>
                  </a:rPr>
                  <a:t> levels of student achievement.</a:t>
                </a:r>
              </a:p>
            </p:txBody>
          </p:sp>
          <p:cxnSp>
            <p:nvCxnSpPr>
              <p:cNvPr id="15" name="Straight Arrow Connector 14"/>
              <p:cNvCxnSpPr/>
              <p:nvPr/>
            </p:nvCxnSpPr>
            <p:spPr>
              <a:xfrm flipH="1">
                <a:off x="3262764" y="2028951"/>
                <a:ext cx="552900" cy="224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5375446" y="3542105"/>
              <a:ext cx="2824609" cy="1115015"/>
              <a:chOff x="3273441" y="612924"/>
              <a:chExt cx="4382856" cy="1730131"/>
            </a:xfrm>
          </p:grpSpPr>
          <p:sp>
            <p:nvSpPr>
              <p:cNvPr id="87" name="Title 1"/>
              <p:cNvSpPr txBox="1">
                <a:spLocks/>
              </p:cNvSpPr>
              <p:nvPr/>
            </p:nvSpPr>
            <p:spPr>
              <a:xfrm>
                <a:off x="3888840" y="612924"/>
                <a:ext cx="3767457" cy="8496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400" dirty="0">
                    <a:solidFill>
                      <a:schemeClr val="tx1">
                        <a:lumMod val="65000"/>
                        <a:lumOff val="35000"/>
                      </a:schemeClr>
                    </a:solidFill>
                    <a:latin typeface="Century Gothic" panose="020B0502020202020204" pitchFamily="34" charset="0"/>
                  </a:rPr>
                  <a:t>A campus with </a:t>
                </a:r>
                <a:r>
                  <a:rPr lang="en-US" sz="1400" b="1" dirty="0">
                    <a:solidFill>
                      <a:srgbClr val="C00000"/>
                    </a:solidFill>
                    <a:latin typeface="Century Gothic" panose="020B0502020202020204" pitchFamily="34" charset="0"/>
                  </a:rPr>
                  <a:t>more</a:t>
                </a:r>
                <a:r>
                  <a:rPr lang="en-US" sz="1400" dirty="0">
                    <a:solidFill>
                      <a:schemeClr val="tx1">
                        <a:lumMod val="65000"/>
                        <a:lumOff val="35000"/>
                      </a:schemeClr>
                    </a:solidFill>
                    <a:latin typeface="Century Gothic" panose="020B0502020202020204" pitchFamily="34" charset="0"/>
                  </a:rPr>
                  <a:t> economically disadvantaged students tends to have </a:t>
                </a:r>
                <a:r>
                  <a:rPr lang="en-US" sz="1400" b="1" dirty="0">
                    <a:solidFill>
                      <a:srgbClr val="C00000"/>
                    </a:solidFill>
                    <a:latin typeface="Century Gothic" panose="020B0502020202020204" pitchFamily="34" charset="0"/>
                  </a:rPr>
                  <a:t>lower</a:t>
                </a:r>
                <a:r>
                  <a:rPr lang="en-US" sz="1400" dirty="0">
                    <a:solidFill>
                      <a:schemeClr val="tx1">
                        <a:lumMod val="65000"/>
                        <a:lumOff val="35000"/>
                      </a:schemeClr>
                    </a:solidFill>
                    <a:latin typeface="Century Gothic" panose="020B0502020202020204" pitchFamily="34" charset="0"/>
                  </a:rPr>
                  <a:t> levels of student achievement.</a:t>
                </a:r>
              </a:p>
            </p:txBody>
          </p:sp>
          <p:cxnSp>
            <p:nvCxnSpPr>
              <p:cNvPr id="88" name="Straight Arrow Connector 87"/>
              <p:cNvCxnSpPr/>
              <p:nvPr/>
            </p:nvCxnSpPr>
            <p:spPr>
              <a:xfrm flipH="1">
                <a:off x="3273441" y="2119854"/>
                <a:ext cx="504963" cy="223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9" name="Oval 148"/>
            <p:cNvSpPr/>
            <p:nvPr/>
          </p:nvSpPr>
          <p:spPr>
            <a:xfrm>
              <a:off x="5239572" y="4617709"/>
              <a:ext cx="93116" cy="931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1" name="Oval 150"/>
            <p:cNvSpPr/>
            <p:nvPr/>
          </p:nvSpPr>
          <p:spPr>
            <a:xfrm>
              <a:off x="2723328" y="3467757"/>
              <a:ext cx="93116" cy="931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2" name="Oval 151"/>
            <p:cNvSpPr/>
            <p:nvPr/>
          </p:nvSpPr>
          <p:spPr>
            <a:xfrm>
              <a:off x="4931389"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3" name="Oval 152"/>
            <p:cNvSpPr/>
            <p:nvPr/>
          </p:nvSpPr>
          <p:spPr>
            <a:xfrm>
              <a:off x="5132944"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4" name="Oval 153"/>
            <p:cNvSpPr/>
            <p:nvPr/>
          </p:nvSpPr>
          <p:spPr>
            <a:xfrm>
              <a:off x="4907079" y="35922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5" name="Oval 154"/>
            <p:cNvSpPr/>
            <p:nvPr/>
          </p:nvSpPr>
          <p:spPr>
            <a:xfrm>
              <a:off x="4380576" y="47446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6" name="Oval 155"/>
            <p:cNvSpPr/>
            <p:nvPr/>
          </p:nvSpPr>
          <p:spPr>
            <a:xfrm>
              <a:off x="3891085" y="448140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7" name="Oval 156"/>
            <p:cNvSpPr/>
            <p:nvPr/>
          </p:nvSpPr>
          <p:spPr>
            <a:xfrm>
              <a:off x="3617040" y="43250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8" name="Oval 157"/>
            <p:cNvSpPr/>
            <p:nvPr/>
          </p:nvSpPr>
          <p:spPr>
            <a:xfrm>
              <a:off x="4203861" y="45524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0" name="Title 1">
              <a:extLst>
                <a:ext uri="{FF2B5EF4-FFF2-40B4-BE49-F238E27FC236}">
                  <a16:creationId xmlns:a16="http://schemas.microsoft.com/office/drawing/2014/main" id="{B765057F-40A2-4C70-8402-1C5C392633FC}"/>
                </a:ext>
              </a:extLst>
            </p:cNvPr>
            <p:cNvSpPr txBox="1">
              <a:spLocks/>
            </p:cNvSpPr>
            <p:nvPr/>
          </p:nvSpPr>
          <p:spPr>
            <a:xfrm>
              <a:off x="85721" y="3935502"/>
              <a:ext cx="1079891" cy="106716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050">
                  <a:solidFill>
                    <a:schemeClr val="tx1">
                      <a:lumMod val="65000"/>
                      <a:lumOff val="35000"/>
                    </a:schemeClr>
                  </a:solidFill>
                  <a:latin typeface="Century Gothic" panose="020B0502020202020204" pitchFamily="34" charset="0"/>
                </a:rPr>
                <a:t>Includes STAAR and CCMR for districts and campuses that have that data</a:t>
              </a:r>
              <a:endParaRPr lang="en-US" sz="1050" dirty="0">
                <a:solidFill>
                  <a:schemeClr val="tx1">
                    <a:lumMod val="65000"/>
                    <a:lumOff val="35000"/>
                  </a:schemeClr>
                </a:solidFill>
                <a:latin typeface="Century Gothic" panose="020B0502020202020204" pitchFamily="34" charset="0"/>
              </a:endParaRPr>
            </a:p>
          </p:txBody>
        </p:sp>
        <p:cxnSp>
          <p:nvCxnSpPr>
            <p:cNvPr id="164" name="Straight Arrow Connector 163">
              <a:extLst>
                <a:ext uri="{FF2B5EF4-FFF2-40B4-BE49-F238E27FC236}">
                  <a16:creationId xmlns:a16="http://schemas.microsoft.com/office/drawing/2014/main" id="{47A249D9-48D8-404C-ADFF-12C6C161CBFB}"/>
                </a:ext>
              </a:extLst>
            </p:cNvPr>
            <p:cNvCxnSpPr>
              <a:cxnSpLocks/>
            </p:cNvCxnSpPr>
            <p:nvPr/>
          </p:nvCxnSpPr>
          <p:spPr>
            <a:xfrm flipV="1">
              <a:off x="1105509" y="3598211"/>
              <a:ext cx="401709" cy="2556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796111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 name="Straight Connector 146"/>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9" name="Title 1"/>
          <p:cNvSpPr txBox="1">
            <a:spLocks/>
          </p:cNvSpPr>
          <p:nvPr/>
        </p:nvSpPr>
        <p:spPr>
          <a:xfrm>
            <a:off x="572062" y="557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Relative Performance: </a:t>
            </a:r>
            <a:r>
              <a:rPr lang="en-US" sz="3200" dirty="0">
                <a:solidFill>
                  <a:schemeClr val="tx1"/>
                </a:solidFill>
                <a:latin typeface="Century Gothic" panose="020B0502020202020204" pitchFamily="34" charset="0"/>
              </a:rPr>
              <a:t>Measuring School Progress</a:t>
            </a:r>
            <a:endParaRPr lang="en-US" sz="3200" dirty="0">
              <a:solidFill>
                <a:schemeClr val="accent1">
                  <a:lumMod val="75000"/>
                </a:schemeClr>
              </a:solidFill>
              <a:latin typeface="Century Gothic" panose="020B0502020202020204" pitchFamily="34" charset="0"/>
            </a:endParaRPr>
          </a:p>
        </p:txBody>
      </p:sp>
      <p:sp>
        <p:nvSpPr>
          <p:cNvPr id="166" name="Triangle 165"/>
          <p:cNvSpPr/>
          <p:nvPr/>
        </p:nvSpPr>
        <p:spPr>
          <a:xfrm rot="1486715">
            <a:off x="2457602" y="2253504"/>
            <a:ext cx="3813707" cy="1503469"/>
          </a:xfrm>
          <a:prstGeom prst="triangle">
            <a:avLst>
              <a:gd name="adj" fmla="val 85061"/>
            </a:avLst>
          </a:prstGeom>
          <a:solidFill>
            <a:schemeClr val="accent5">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9" name="Triangle 168"/>
          <p:cNvSpPr/>
          <p:nvPr/>
        </p:nvSpPr>
        <p:spPr>
          <a:xfrm rot="12270932">
            <a:off x="1862326" y="4242456"/>
            <a:ext cx="3692810" cy="1431625"/>
          </a:xfrm>
          <a:prstGeom prst="triangle">
            <a:avLst>
              <a:gd name="adj" fmla="val 85061"/>
            </a:avLst>
          </a:prstGeom>
          <a:solidFill>
            <a:srgbClr val="FF00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grpSp>
        <p:nvGrpSpPr>
          <p:cNvPr id="2" name="Group 1"/>
          <p:cNvGrpSpPr/>
          <p:nvPr/>
        </p:nvGrpSpPr>
        <p:grpSpPr>
          <a:xfrm>
            <a:off x="1273868" y="2018286"/>
            <a:ext cx="6371263" cy="3756172"/>
            <a:chOff x="1081363" y="1825781"/>
            <a:chExt cx="6371263" cy="3756172"/>
          </a:xfrm>
        </p:grpSpPr>
        <p:sp>
          <p:nvSpPr>
            <p:cNvPr id="161" name="Rectangle 160"/>
            <p:cNvSpPr/>
            <p:nvPr/>
          </p:nvSpPr>
          <p:spPr>
            <a:xfrm>
              <a:off x="1332319" y="1825781"/>
              <a:ext cx="5934755" cy="3756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186A645F-64F9-4D44-A98C-73E5B10832BC}"/>
                </a:ext>
              </a:extLst>
            </p:cNvPr>
            <p:cNvSpPr/>
            <p:nvPr/>
          </p:nvSpPr>
          <p:spPr>
            <a:xfrm rot="1483131">
              <a:off x="2018025" y="4274873"/>
              <a:ext cx="3745721" cy="240050"/>
            </a:xfrm>
            <a:prstGeom prst="rect">
              <a:avLst/>
            </a:prstGeom>
            <a:solidFill>
              <a:srgbClr val="ED7D31">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0" name="Rectangle 159">
              <a:extLst>
                <a:ext uri="{FF2B5EF4-FFF2-40B4-BE49-F238E27FC236}">
                  <a16:creationId xmlns:a16="http://schemas.microsoft.com/office/drawing/2014/main" id="{A4FE9C32-6368-47CB-9E82-5349755C107D}"/>
                </a:ext>
              </a:extLst>
            </p:cNvPr>
            <p:cNvSpPr/>
            <p:nvPr/>
          </p:nvSpPr>
          <p:spPr>
            <a:xfrm rot="5400000">
              <a:off x="4858858" y="4037212"/>
              <a:ext cx="256422" cy="232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8" name="Rectangle 167"/>
            <p:cNvSpPr/>
            <p:nvPr/>
          </p:nvSpPr>
          <p:spPr>
            <a:xfrm rot="1483131">
              <a:off x="1955430" y="3908776"/>
              <a:ext cx="4044537" cy="347137"/>
            </a:xfrm>
            <a:prstGeom prst="rect">
              <a:avLst/>
            </a:prstGeom>
            <a:solidFill>
              <a:srgbClr val="ED7D31">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cxnSp>
          <p:nvCxnSpPr>
            <p:cNvPr id="26" name="Straight Connector 25"/>
            <p:cNvCxnSpPr/>
            <p:nvPr/>
          </p:nvCxnSpPr>
          <p:spPr>
            <a:xfrm>
              <a:off x="1929838" y="2453777"/>
              <a:ext cx="0" cy="2654301"/>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907706" y="5097497"/>
              <a:ext cx="4122775" cy="0"/>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rot="16200000">
              <a:off x="269988" y="3659512"/>
              <a:ext cx="2908886" cy="42044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STAAR and CCMR Results for All Students</a:t>
              </a:r>
            </a:p>
          </p:txBody>
        </p:sp>
        <p:sp>
          <p:nvSpPr>
            <p:cNvPr id="69" name="Title 1"/>
            <p:cNvSpPr txBox="1">
              <a:spLocks/>
            </p:cNvSpPr>
            <p:nvPr/>
          </p:nvSpPr>
          <p:spPr>
            <a:xfrm>
              <a:off x="1081363" y="5176771"/>
              <a:ext cx="5530725" cy="27227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 Economically Disadvantaged Students</a:t>
              </a:r>
            </a:p>
          </p:txBody>
        </p:sp>
        <p:sp>
          <p:nvSpPr>
            <p:cNvPr id="25" name="Oval 24"/>
            <p:cNvSpPr/>
            <p:nvPr/>
          </p:nvSpPr>
          <p:spPr>
            <a:xfrm>
              <a:off x="5567266" y="49095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7" name="Oval 26"/>
            <p:cNvSpPr/>
            <p:nvPr/>
          </p:nvSpPr>
          <p:spPr>
            <a:xfrm>
              <a:off x="5567266" y="47288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8" name="Oval 27"/>
            <p:cNvSpPr/>
            <p:nvPr/>
          </p:nvSpPr>
          <p:spPr>
            <a:xfrm>
              <a:off x="5169138" y="4579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0" name="Oval 29"/>
            <p:cNvSpPr/>
            <p:nvPr/>
          </p:nvSpPr>
          <p:spPr>
            <a:xfrm>
              <a:off x="5522248" y="46615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1" name="Oval 30"/>
            <p:cNvSpPr/>
            <p:nvPr/>
          </p:nvSpPr>
          <p:spPr>
            <a:xfrm>
              <a:off x="5322043" y="414203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4" name="Oval 33"/>
            <p:cNvSpPr/>
            <p:nvPr/>
          </p:nvSpPr>
          <p:spPr>
            <a:xfrm>
              <a:off x="3043042" y="36201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5" name="Oval 34"/>
            <p:cNvSpPr/>
            <p:nvPr/>
          </p:nvSpPr>
          <p:spPr>
            <a:xfrm>
              <a:off x="5452991" y="389662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6" name="Oval 35"/>
            <p:cNvSpPr/>
            <p:nvPr/>
          </p:nvSpPr>
          <p:spPr>
            <a:xfrm>
              <a:off x="5375445" y="43976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7" name="Oval 36"/>
            <p:cNvSpPr/>
            <p:nvPr/>
          </p:nvSpPr>
          <p:spPr>
            <a:xfrm>
              <a:off x="5365513" y="480083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8" name="Oval 37"/>
            <p:cNvSpPr/>
            <p:nvPr/>
          </p:nvSpPr>
          <p:spPr>
            <a:xfrm>
              <a:off x="4976882"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9" name="Oval 38"/>
            <p:cNvSpPr/>
            <p:nvPr/>
          </p:nvSpPr>
          <p:spPr>
            <a:xfrm>
              <a:off x="5473238" y="41103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0" name="Oval 39"/>
            <p:cNvSpPr/>
            <p:nvPr/>
          </p:nvSpPr>
          <p:spPr>
            <a:xfrm>
              <a:off x="5489958" y="36245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1" name="Oval 40"/>
            <p:cNvSpPr/>
            <p:nvPr/>
          </p:nvSpPr>
          <p:spPr>
            <a:xfrm>
              <a:off x="5520709" y="40140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2" name="Oval 41"/>
            <p:cNvSpPr/>
            <p:nvPr/>
          </p:nvSpPr>
          <p:spPr>
            <a:xfrm>
              <a:off x="5533408" y="45149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3" name="Oval 42"/>
            <p:cNvSpPr/>
            <p:nvPr/>
          </p:nvSpPr>
          <p:spPr>
            <a:xfrm>
              <a:off x="4194929" y="34677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4" name="Oval 43"/>
            <p:cNvSpPr/>
            <p:nvPr/>
          </p:nvSpPr>
          <p:spPr>
            <a:xfrm>
              <a:off x="5333875" y="422225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5" name="Oval 44"/>
            <p:cNvSpPr/>
            <p:nvPr/>
          </p:nvSpPr>
          <p:spPr>
            <a:xfrm>
              <a:off x="5546107" y="43434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6" name="Oval 45"/>
            <p:cNvSpPr/>
            <p:nvPr/>
          </p:nvSpPr>
          <p:spPr>
            <a:xfrm>
              <a:off x="5432092" y="4320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7" name="Oval 46"/>
            <p:cNvSpPr/>
            <p:nvPr/>
          </p:nvSpPr>
          <p:spPr>
            <a:xfrm>
              <a:off x="5530309" y="4418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8" name="Oval 47"/>
            <p:cNvSpPr/>
            <p:nvPr/>
          </p:nvSpPr>
          <p:spPr>
            <a:xfrm>
              <a:off x="5473238" y="48052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9" name="Oval 48"/>
            <p:cNvSpPr/>
            <p:nvPr/>
          </p:nvSpPr>
          <p:spPr>
            <a:xfrm>
              <a:off x="5494447" y="42739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0" name="Oval 49"/>
            <p:cNvSpPr/>
            <p:nvPr/>
          </p:nvSpPr>
          <p:spPr>
            <a:xfrm>
              <a:off x="5412070" y="45034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1" name="Oval 50"/>
            <p:cNvSpPr/>
            <p:nvPr/>
          </p:nvSpPr>
          <p:spPr>
            <a:xfrm>
              <a:off x="3697673" y="38500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2" name="Oval 51"/>
            <p:cNvSpPr/>
            <p:nvPr/>
          </p:nvSpPr>
          <p:spPr>
            <a:xfrm>
              <a:off x="4157505" y="40413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3" name="Oval 52"/>
            <p:cNvSpPr/>
            <p:nvPr/>
          </p:nvSpPr>
          <p:spPr>
            <a:xfrm>
              <a:off x="4848697" y="44255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4" name="Oval 53"/>
            <p:cNvSpPr/>
            <p:nvPr/>
          </p:nvSpPr>
          <p:spPr>
            <a:xfrm>
              <a:off x="5216618" y="43768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5" name="Oval 54"/>
            <p:cNvSpPr/>
            <p:nvPr/>
          </p:nvSpPr>
          <p:spPr>
            <a:xfrm>
              <a:off x="5277776" y="46771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6" name="Oval 55"/>
            <p:cNvSpPr/>
            <p:nvPr/>
          </p:nvSpPr>
          <p:spPr>
            <a:xfrm>
              <a:off x="3424900" y="38102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8" name="Oval 57"/>
            <p:cNvSpPr/>
            <p:nvPr/>
          </p:nvSpPr>
          <p:spPr>
            <a:xfrm>
              <a:off x="3111163" y="318026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9" name="Oval 58"/>
            <p:cNvSpPr/>
            <p:nvPr/>
          </p:nvSpPr>
          <p:spPr>
            <a:xfrm>
              <a:off x="4349367" y="40457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2" name="Oval 61"/>
            <p:cNvSpPr/>
            <p:nvPr/>
          </p:nvSpPr>
          <p:spPr>
            <a:xfrm>
              <a:off x="4447584" y="41439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3" name="Oval 62"/>
            <p:cNvSpPr/>
            <p:nvPr/>
          </p:nvSpPr>
          <p:spPr>
            <a:xfrm>
              <a:off x="4181097" y="36059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4" name="Oval 63"/>
            <p:cNvSpPr/>
            <p:nvPr/>
          </p:nvSpPr>
          <p:spPr>
            <a:xfrm>
              <a:off x="4644018" y="434041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5" name="Oval 64"/>
            <p:cNvSpPr/>
            <p:nvPr/>
          </p:nvSpPr>
          <p:spPr>
            <a:xfrm>
              <a:off x="2355955" y="33528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6" name="Oval 65"/>
            <p:cNvSpPr/>
            <p:nvPr/>
          </p:nvSpPr>
          <p:spPr>
            <a:xfrm>
              <a:off x="2645665" y="31256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Oval 66"/>
            <p:cNvSpPr/>
            <p:nvPr/>
          </p:nvSpPr>
          <p:spPr>
            <a:xfrm>
              <a:off x="2381353" y="3376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0" name="Oval 69"/>
            <p:cNvSpPr/>
            <p:nvPr/>
          </p:nvSpPr>
          <p:spPr>
            <a:xfrm>
              <a:off x="3579283" y="356993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1" name="Oval 70"/>
            <p:cNvSpPr/>
            <p:nvPr/>
          </p:nvSpPr>
          <p:spPr>
            <a:xfrm>
              <a:off x="2679159" y="33475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2" name="Oval 71"/>
            <p:cNvSpPr/>
            <p:nvPr/>
          </p:nvSpPr>
          <p:spPr>
            <a:xfrm>
              <a:off x="3451922" y="39992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3" name="Oval 72"/>
            <p:cNvSpPr/>
            <p:nvPr/>
          </p:nvSpPr>
          <p:spPr>
            <a:xfrm>
              <a:off x="3401367" y="339854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Oval 73"/>
            <p:cNvSpPr/>
            <p:nvPr/>
          </p:nvSpPr>
          <p:spPr>
            <a:xfrm>
              <a:off x="2879183" y="32452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Oval 74"/>
            <p:cNvSpPr/>
            <p:nvPr/>
          </p:nvSpPr>
          <p:spPr>
            <a:xfrm>
              <a:off x="3693028" y="345605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Oval 75"/>
            <p:cNvSpPr/>
            <p:nvPr/>
          </p:nvSpPr>
          <p:spPr>
            <a:xfrm>
              <a:off x="4022238" y="35925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Oval 76"/>
            <p:cNvSpPr/>
            <p:nvPr/>
          </p:nvSpPr>
          <p:spPr>
            <a:xfrm>
              <a:off x="3932788" y="37693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8" name="Oval 77"/>
            <p:cNvSpPr/>
            <p:nvPr/>
          </p:nvSpPr>
          <p:spPr>
            <a:xfrm>
              <a:off x="4155352" y="43285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9" name="Oval 78"/>
            <p:cNvSpPr/>
            <p:nvPr/>
          </p:nvSpPr>
          <p:spPr>
            <a:xfrm>
              <a:off x="3889461" y="365248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0" name="Oval 79"/>
            <p:cNvSpPr/>
            <p:nvPr/>
          </p:nvSpPr>
          <p:spPr>
            <a:xfrm>
              <a:off x="3987678" y="375070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2" name="Oval 81"/>
            <p:cNvSpPr/>
            <p:nvPr/>
          </p:nvSpPr>
          <p:spPr>
            <a:xfrm>
              <a:off x="2766495"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3" name="Oval 82"/>
            <p:cNvSpPr/>
            <p:nvPr/>
          </p:nvSpPr>
          <p:spPr>
            <a:xfrm>
              <a:off x="2470154" y="354007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9" name="Oval 88"/>
            <p:cNvSpPr/>
            <p:nvPr/>
          </p:nvSpPr>
          <p:spPr>
            <a:xfrm>
              <a:off x="4282329" y="40453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0" name="Oval 89"/>
            <p:cNvSpPr/>
            <p:nvPr/>
          </p:nvSpPr>
          <p:spPr>
            <a:xfrm>
              <a:off x="4171732" y="372482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1" name="Oval 90"/>
            <p:cNvSpPr/>
            <p:nvPr/>
          </p:nvSpPr>
          <p:spPr>
            <a:xfrm>
              <a:off x="3070116" y="3823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2" name="Oval 91"/>
            <p:cNvSpPr/>
            <p:nvPr/>
          </p:nvSpPr>
          <p:spPr>
            <a:xfrm>
              <a:off x="4171732" y="357824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3" name="Oval 92"/>
            <p:cNvSpPr/>
            <p:nvPr/>
          </p:nvSpPr>
          <p:spPr>
            <a:xfrm>
              <a:off x="2359009" y="352623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4" name="Oval 93"/>
            <p:cNvSpPr/>
            <p:nvPr/>
          </p:nvSpPr>
          <p:spPr>
            <a:xfrm>
              <a:off x="2762019" y="32804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5" name="Oval 94"/>
            <p:cNvSpPr/>
            <p:nvPr/>
          </p:nvSpPr>
          <p:spPr>
            <a:xfrm>
              <a:off x="3145861" y="359992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6" name="Oval 95"/>
            <p:cNvSpPr/>
            <p:nvPr/>
          </p:nvSpPr>
          <p:spPr>
            <a:xfrm>
              <a:off x="3381010" y="35462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7" name="Oval 96"/>
            <p:cNvSpPr/>
            <p:nvPr/>
          </p:nvSpPr>
          <p:spPr>
            <a:xfrm>
              <a:off x="2737483" y="34923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8" name="Oval 97"/>
            <p:cNvSpPr/>
            <p:nvPr/>
          </p:nvSpPr>
          <p:spPr>
            <a:xfrm>
              <a:off x="3638654" y="40862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9" name="Oval 98"/>
            <p:cNvSpPr/>
            <p:nvPr/>
          </p:nvSpPr>
          <p:spPr>
            <a:xfrm>
              <a:off x="2402786" y="315106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5193015" y="4163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3" name="Oval 102"/>
            <p:cNvSpPr/>
            <p:nvPr/>
          </p:nvSpPr>
          <p:spPr>
            <a:xfrm>
              <a:off x="3894821" y="400689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4" name="Oval 103"/>
            <p:cNvSpPr/>
            <p:nvPr/>
          </p:nvSpPr>
          <p:spPr>
            <a:xfrm>
              <a:off x="5076022" y="42994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4517860" y="39704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6" name="Oval 105"/>
            <p:cNvSpPr/>
            <p:nvPr/>
          </p:nvSpPr>
          <p:spPr>
            <a:xfrm>
              <a:off x="5385535" y="36111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3345192" y="41311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Oval 107"/>
            <p:cNvSpPr/>
            <p:nvPr/>
          </p:nvSpPr>
          <p:spPr>
            <a:xfrm>
              <a:off x="4677592" y="35862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9" name="Oval 108"/>
            <p:cNvSpPr/>
            <p:nvPr/>
          </p:nvSpPr>
          <p:spPr>
            <a:xfrm>
              <a:off x="4618178" y="352948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0" name="Oval 109"/>
            <p:cNvSpPr/>
            <p:nvPr/>
          </p:nvSpPr>
          <p:spPr>
            <a:xfrm>
              <a:off x="4647002" y="36731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1" name="Oval 110"/>
            <p:cNvSpPr/>
            <p:nvPr/>
          </p:nvSpPr>
          <p:spPr>
            <a:xfrm>
              <a:off x="4110457" y="387294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2" name="Oval 111"/>
            <p:cNvSpPr/>
            <p:nvPr/>
          </p:nvSpPr>
          <p:spPr>
            <a:xfrm>
              <a:off x="4138213" y="39317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3" name="Oval 112"/>
            <p:cNvSpPr/>
            <p:nvPr/>
          </p:nvSpPr>
          <p:spPr>
            <a:xfrm>
              <a:off x="4523297" y="37430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4" name="Oval 113"/>
            <p:cNvSpPr/>
            <p:nvPr/>
          </p:nvSpPr>
          <p:spPr>
            <a:xfrm>
              <a:off x="4434649" y="370177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5" name="Oval 114"/>
            <p:cNvSpPr/>
            <p:nvPr/>
          </p:nvSpPr>
          <p:spPr>
            <a:xfrm>
              <a:off x="4192642" y="39624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6" name="Oval 115"/>
            <p:cNvSpPr/>
            <p:nvPr/>
          </p:nvSpPr>
          <p:spPr>
            <a:xfrm>
              <a:off x="4338280" y="38351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7" name="Oval 116"/>
            <p:cNvSpPr/>
            <p:nvPr/>
          </p:nvSpPr>
          <p:spPr>
            <a:xfrm>
              <a:off x="3800167" y="4004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8" name="Oval 117"/>
            <p:cNvSpPr/>
            <p:nvPr/>
          </p:nvSpPr>
          <p:spPr>
            <a:xfrm>
              <a:off x="4052788" y="477688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9" name="Oval 118"/>
            <p:cNvSpPr/>
            <p:nvPr/>
          </p:nvSpPr>
          <p:spPr>
            <a:xfrm>
              <a:off x="5046808" y="40961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0" name="Oval 119"/>
            <p:cNvSpPr/>
            <p:nvPr/>
          </p:nvSpPr>
          <p:spPr>
            <a:xfrm>
              <a:off x="5210576" y="40315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1" name="Oval 120"/>
            <p:cNvSpPr/>
            <p:nvPr/>
          </p:nvSpPr>
          <p:spPr>
            <a:xfrm>
              <a:off x="3976390" y="35290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2" name="Oval 121"/>
            <p:cNvSpPr/>
            <p:nvPr/>
          </p:nvSpPr>
          <p:spPr>
            <a:xfrm>
              <a:off x="4412761" y="35214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3" name="Oval 122"/>
            <p:cNvSpPr/>
            <p:nvPr/>
          </p:nvSpPr>
          <p:spPr>
            <a:xfrm>
              <a:off x="3158392" y="33885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4" name="Oval 123"/>
            <p:cNvSpPr/>
            <p:nvPr/>
          </p:nvSpPr>
          <p:spPr>
            <a:xfrm>
              <a:off x="3025014" y="33323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5" name="Oval 124"/>
            <p:cNvSpPr/>
            <p:nvPr/>
          </p:nvSpPr>
          <p:spPr>
            <a:xfrm>
              <a:off x="2909850" y="3478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6" name="Oval 125"/>
            <p:cNvSpPr/>
            <p:nvPr/>
          </p:nvSpPr>
          <p:spPr>
            <a:xfrm>
              <a:off x="2596586" y="343237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7" name="Oval 126"/>
            <p:cNvSpPr/>
            <p:nvPr/>
          </p:nvSpPr>
          <p:spPr>
            <a:xfrm>
              <a:off x="2625598"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8" name="Oval 127"/>
            <p:cNvSpPr/>
            <p:nvPr/>
          </p:nvSpPr>
          <p:spPr>
            <a:xfrm>
              <a:off x="3882010" y="4280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9" name="Oval 128"/>
            <p:cNvSpPr/>
            <p:nvPr/>
          </p:nvSpPr>
          <p:spPr>
            <a:xfrm>
              <a:off x="3543032" y="402157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0" name="Oval 129"/>
            <p:cNvSpPr/>
            <p:nvPr/>
          </p:nvSpPr>
          <p:spPr>
            <a:xfrm>
              <a:off x="3458502" y="42577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1" name="Oval 130"/>
            <p:cNvSpPr/>
            <p:nvPr/>
          </p:nvSpPr>
          <p:spPr>
            <a:xfrm>
              <a:off x="2840575" y="391925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2" name="Oval 131"/>
            <p:cNvSpPr/>
            <p:nvPr/>
          </p:nvSpPr>
          <p:spPr>
            <a:xfrm>
              <a:off x="4737133" y="455329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3" name="Oval 132"/>
            <p:cNvSpPr/>
            <p:nvPr/>
          </p:nvSpPr>
          <p:spPr>
            <a:xfrm>
              <a:off x="5083826" y="4524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4" name="Oval 133"/>
            <p:cNvSpPr/>
            <p:nvPr/>
          </p:nvSpPr>
          <p:spPr>
            <a:xfrm>
              <a:off x="4962468" y="476956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5" name="Oval 134"/>
            <p:cNvSpPr/>
            <p:nvPr/>
          </p:nvSpPr>
          <p:spPr>
            <a:xfrm>
              <a:off x="5408747" y="494489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6" name="Oval 135"/>
            <p:cNvSpPr/>
            <p:nvPr/>
          </p:nvSpPr>
          <p:spPr>
            <a:xfrm>
              <a:off x="4828525" y="473381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7" name="Oval 136"/>
            <p:cNvSpPr/>
            <p:nvPr/>
          </p:nvSpPr>
          <p:spPr>
            <a:xfrm>
              <a:off x="5188958" y="488045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8" name="Oval 137"/>
            <p:cNvSpPr/>
            <p:nvPr/>
          </p:nvSpPr>
          <p:spPr>
            <a:xfrm>
              <a:off x="5220956" y="370365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9" name="Oval 138"/>
            <p:cNvSpPr/>
            <p:nvPr/>
          </p:nvSpPr>
          <p:spPr>
            <a:xfrm>
              <a:off x="5233280" y="388894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0" name="Oval 139"/>
            <p:cNvSpPr/>
            <p:nvPr/>
          </p:nvSpPr>
          <p:spPr>
            <a:xfrm>
              <a:off x="4962468" y="38719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1" name="Oval 140"/>
            <p:cNvSpPr/>
            <p:nvPr/>
          </p:nvSpPr>
          <p:spPr>
            <a:xfrm>
              <a:off x="4656535" y="391118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2" name="Oval 141"/>
            <p:cNvSpPr/>
            <p:nvPr/>
          </p:nvSpPr>
          <p:spPr>
            <a:xfrm>
              <a:off x="4889191" y="421251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3" name="Oval 142"/>
            <p:cNvSpPr/>
            <p:nvPr/>
          </p:nvSpPr>
          <p:spPr>
            <a:xfrm>
              <a:off x="4399290" y="43092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4" name="Oval 143"/>
            <p:cNvSpPr/>
            <p:nvPr/>
          </p:nvSpPr>
          <p:spPr>
            <a:xfrm>
              <a:off x="5095843" y="471753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5" name="Oval 144"/>
            <p:cNvSpPr/>
            <p:nvPr/>
          </p:nvSpPr>
          <p:spPr>
            <a:xfrm>
              <a:off x="4575067" y="445944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6" name="Oval 145"/>
            <p:cNvSpPr/>
            <p:nvPr/>
          </p:nvSpPr>
          <p:spPr>
            <a:xfrm>
              <a:off x="4828525"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8" name="Oval 147"/>
            <p:cNvSpPr/>
            <p:nvPr/>
          </p:nvSpPr>
          <p:spPr>
            <a:xfrm>
              <a:off x="3143949" y="39485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 name="TextBox 9"/>
            <p:cNvSpPr txBox="1"/>
            <p:nvPr/>
          </p:nvSpPr>
          <p:spPr>
            <a:xfrm>
              <a:off x="1187940" y="1868757"/>
              <a:ext cx="1574080"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Levels </a:t>
              </a:r>
            </a:p>
            <a:p>
              <a:pPr algn="ctr"/>
              <a:r>
                <a:rPr lang="en-US" sz="1050" b="1" dirty="0">
                  <a:solidFill>
                    <a:schemeClr val="accent2"/>
                  </a:solidFill>
                  <a:latin typeface="Century Gothic" panose="020B0502020202020204" pitchFamily="34" charset="0"/>
                </a:rPr>
                <a:t>of Student </a:t>
              </a:r>
            </a:p>
            <a:p>
              <a:pPr algn="ctr"/>
              <a:r>
                <a:rPr lang="en-US" sz="1050" b="1" dirty="0">
                  <a:solidFill>
                    <a:schemeClr val="accent2"/>
                  </a:solidFill>
                  <a:latin typeface="Century Gothic" panose="020B0502020202020204" pitchFamily="34" charset="0"/>
                </a:rPr>
                <a:t>Achievement</a:t>
              </a:r>
            </a:p>
          </p:txBody>
        </p:sp>
        <p:sp>
          <p:nvSpPr>
            <p:cNvPr id="150" name="TextBox 149"/>
            <p:cNvSpPr txBox="1"/>
            <p:nvPr/>
          </p:nvSpPr>
          <p:spPr>
            <a:xfrm>
              <a:off x="5878546" y="4808957"/>
              <a:ext cx="1574080"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Rates of</a:t>
              </a:r>
            </a:p>
            <a:p>
              <a:pPr algn="ctr"/>
              <a:r>
                <a:rPr lang="en-US" sz="1050" b="1" dirty="0">
                  <a:solidFill>
                    <a:schemeClr val="accent2"/>
                  </a:solidFill>
                  <a:latin typeface="Century Gothic" panose="020B0502020202020204" pitchFamily="34" charset="0"/>
                </a:rPr>
                <a:t>Economically</a:t>
              </a:r>
            </a:p>
            <a:p>
              <a:pPr algn="ctr"/>
              <a:r>
                <a:rPr lang="en-US" sz="1050" b="1" dirty="0">
                  <a:solidFill>
                    <a:schemeClr val="accent2"/>
                  </a:solidFill>
                  <a:latin typeface="Century Gothic" panose="020B0502020202020204" pitchFamily="34" charset="0"/>
                </a:rPr>
                <a:t>Disadvantaged</a:t>
              </a:r>
            </a:p>
          </p:txBody>
        </p:sp>
        <p:sp>
          <p:nvSpPr>
            <p:cNvPr id="152" name="Oval 151"/>
            <p:cNvSpPr/>
            <p:nvPr/>
          </p:nvSpPr>
          <p:spPr>
            <a:xfrm>
              <a:off x="4931389"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3" name="Oval 152"/>
            <p:cNvSpPr/>
            <p:nvPr/>
          </p:nvSpPr>
          <p:spPr>
            <a:xfrm>
              <a:off x="5132944"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4" name="Oval 153"/>
            <p:cNvSpPr/>
            <p:nvPr/>
          </p:nvSpPr>
          <p:spPr>
            <a:xfrm>
              <a:off x="4907079" y="35922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5" name="Oval 154"/>
            <p:cNvSpPr/>
            <p:nvPr/>
          </p:nvSpPr>
          <p:spPr>
            <a:xfrm>
              <a:off x="4380576" y="47446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6" name="Oval 155"/>
            <p:cNvSpPr/>
            <p:nvPr/>
          </p:nvSpPr>
          <p:spPr>
            <a:xfrm>
              <a:off x="3891085" y="448140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7" name="Oval 156"/>
            <p:cNvSpPr/>
            <p:nvPr/>
          </p:nvSpPr>
          <p:spPr>
            <a:xfrm>
              <a:off x="3617040" y="43250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8" name="Oval 157"/>
            <p:cNvSpPr/>
            <p:nvPr/>
          </p:nvSpPr>
          <p:spPr>
            <a:xfrm>
              <a:off x="4203861" y="45524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7" name="Rectangle 166"/>
            <p:cNvSpPr/>
            <p:nvPr/>
          </p:nvSpPr>
          <p:spPr>
            <a:xfrm rot="1483131">
              <a:off x="2084788" y="3736976"/>
              <a:ext cx="3971293" cy="158613"/>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70" name="Rectangle 169"/>
            <p:cNvSpPr/>
            <p:nvPr/>
          </p:nvSpPr>
          <p:spPr>
            <a:xfrm>
              <a:off x="5685700" y="2658328"/>
              <a:ext cx="208708" cy="2414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71" name="Rectangle 170"/>
            <p:cNvSpPr/>
            <p:nvPr/>
          </p:nvSpPr>
          <p:spPr>
            <a:xfrm>
              <a:off x="2064548" y="2751659"/>
              <a:ext cx="256422" cy="232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72" name="TextBox 171"/>
            <p:cNvSpPr txBox="1"/>
            <p:nvPr/>
          </p:nvSpPr>
          <p:spPr>
            <a:xfrm>
              <a:off x="3247112" y="3103264"/>
              <a:ext cx="1574080" cy="461665"/>
            </a:xfrm>
            <a:prstGeom prst="rect">
              <a:avLst/>
            </a:prstGeom>
            <a:noFill/>
          </p:spPr>
          <p:txBody>
            <a:bodyPr wrap="square" rtlCol="0" anchor="ctr">
              <a:spAutoFit/>
            </a:bodyPr>
            <a:lstStyle/>
            <a:p>
              <a:pPr algn="ctr"/>
              <a:r>
                <a:rPr lang="en-US" sz="2400" b="1" dirty="0">
                  <a:solidFill>
                    <a:schemeClr val="accent5"/>
                  </a:solidFill>
                  <a:latin typeface="Century Gothic" panose="020B0502020202020204" pitchFamily="34" charset="0"/>
                </a:rPr>
                <a:t>A</a:t>
              </a:r>
              <a:endParaRPr lang="en-US" sz="2700" b="1" dirty="0">
                <a:solidFill>
                  <a:schemeClr val="accent5"/>
                </a:solidFill>
                <a:latin typeface="Century Gothic" panose="020B0502020202020204" pitchFamily="34" charset="0"/>
              </a:endParaRPr>
            </a:p>
          </p:txBody>
        </p:sp>
        <p:sp>
          <p:nvSpPr>
            <p:cNvPr id="173" name="TextBox 172"/>
            <p:cNvSpPr txBox="1"/>
            <p:nvPr/>
          </p:nvSpPr>
          <p:spPr>
            <a:xfrm>
              <a:off x="3261124" y="3548754"/>
              <a:ext cx="1574080" cy="461665"/>
            </a:xfrm>
            <a:prstGeom prst="rect">
              <a:avLst/>
            </a:prstGeom>
            <a:noFill/>
          </p:spPr>
          <p:txBody>
            <a:bodyPr wrap="square" rtlCol="0" anchor="ctr">
              <a:spAutoFit/>
            </a:bodyPr>
            <a:lstStyle/>
            <a:p>
              <a:pPr algn="ctr"/>
              <a:r>
                <a:rPr lang="en-US" sz="2400" b="1" dirty="0">
                  <a:solidFill>
                    <a:schemeClr val="accent2"/>
                  </a:solidFill>
                  <a:latin typeface="Century Gothic" panose="020B0502020202020204" pitchFamily="34" charset="0"/>
                </a:rPr>
                <a:t>B</a:t>
              </a:r>
            </a:p>
          </p:txBody>
        </p:sp>
        <p:sp>
          <p:nvSpPr>
            <p:cNvPr id="174" name="TextBox 173"/>
            <p:cNvSpPr txBox="1"/>
            <p:nvPr/>
          </p:nvSpPr>
          <p:spPr>
            <a:xfrm>
              <a:off x="3259707" y="3908860"/>
              <a:ext cx="1574080" cy="461665"/>
            </a:xfrm>
            <a:prstGeom prst="rect">
              <a:avLst/>
            </a:prstGeom>
            <a:noFill/>
          </p:spPr>
          <p:txBody>
            <a:bodyPr wrap="square" rtlCol="0" anchor="ctr">
              <a:spAutoFit/>
            </a:bodyPr>
            <a:lstStyle/>
            <a:p>
              <a:pPr algn="ctr"/>
              <a:r>
                <a:rPr lang="en-US" sz="2400" b="1" dirty="0">
                  <a:solidFill>
                    <a:srgbClr val="ED7D31"/>
                  </a:solidFill>
                  <a:latin typeface="Century Gothic" panose="020B0502020202020204" pitchFamily="34" charset="0"/>
                </a:rPr>
                <a:t>C</a:t>
              </a:r>
              <a:endParaRPr lang="en-US" sz="2700" b="1" dirty="0">
                <a:solidFill>
                  <a:srgbClr val="ED7D31"/>
                </a:solidFill>
                <a:latin typeface="Century Gothic" panose="020B0502020202020204" pitchFamily="34" charset="0"/>
              </a:endParaRPr>
            </a:p>
          </p:txBody>
        </p:sp>
        <p:sp>
          <p:nvSpPr>
            <p:cNvPr id="175" name="TextBox 174"/>
            <p:cNvSpPr txBox="1"/>
            <p:nvPr/>
          </p:nvSpPr>
          <p:spPr>
            <a:xfrm>
              <a:off x="3267347" y="4226637"/>
              <a:ext cx="1574080" cy="461665"/>
            </a:xfrm>
            <a:prstGeom prst="rect">
              <a:avLst/>
            </a:prstGeom>
            <a:noFill/>
          </p:spPr>
          <p:txBody>
            <a:bodyPr wrap="square" rtlCol="0" anchor="ctr">
              <a:spAutoFit/>
            </a:bodyPr>
            <a:lstStyle/>
            <a:p>
              <a:pPr algn="ctr"/>
              <a:r>
                <a:rPr lang="en-US" sz="2400" b="1" dirty="0">
                  <a:solidFill>
                    <a:srgbClr val="F35B2B"/>
                  </a:solidFill>
                  <a:latin typeface="Century Gothic" panose="020B0502020202020204" pitchFamily="34" charset="0"/>
                </a:rPr>
                <a:t>D</a:t>
              </a:r>
            </a:p>
          </p:txBody>
        </p:sp>
        <p:sp>
          <p:nvSpPr>
            <p:cNvPr id="149" name="TextBox 148"/>
            <p:cNvSpPr txBox="1"/>
            <p:nvPr/>
          </p:nvSpPr>
          <p:spPr>
            <a:xfrm>
              <a:off x="3252348" y="4691343"/>
              <a:ext cx="1574080" cy="461665"/>
            </a:xfrm>
            <a:prstGeom prst="rect">
              <a:avLst/>
            </a:prstGeom>
            <a:noFill/>
          </p:spPr>
          <p:txBody>
            <a:bodyPr wrap="square" rtlCol="0" anchor="ctr">
              <a:spAutoFit/>
            </a:bodyPr>
            <a:lstStyle/>
            <a:p>
              <a:pPr algn="ctr"/>
              <a:r>
                <a:rPr lang="en-US" sz="2400" b="1" dirty="0">
                  <a:solidFill>
                    <a:srgbClr val="C00000"/>
                  </a:solidFill>
                  <a:latin typeface="Century Gothic" panose="020B0502020202020204" pitchFamily="34" charset="0"/>
                </a:rPr>
                <a:t>F</a:t>
              </a:r>
              <a:endParaRPr lang="en-US" sz="2700" b="1" dirty="0">
                <a:solidFill>
                  <a:srgbClr val="C00000"/>
                </a:solidFill>
                <a:latin typeface="Century Gothic" panose="020B0502020202020204" pitchFamily="34" charset="0"/>
              </a:endParaRPr>
            </a:p>
          </p:txBody>
        </p:sp>
      </p:grpSp>
      <p:pic>
        <p:nvPicPr>
          <p:cNvPr id="1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708429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63823" y="1786948"/>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540792" y="56632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Ensuring Educational Equity</a:t>
            </a:r>
            <a:endParaRPr lang="en-US" sz="3200" dirty="0">
              <a:solidFill>
                <a:schemeClr val="accent1">
                  <a:lumMod val="75000"/>
                </a:schemeClr>
              </a:solidFill>
              <a:latin typeface="Century Gothic" panose="020B0502020202020204" pitchFamily="34" charset="0"/>
            </a:endParaRPr>
          </a:p>
        </p:txBody>
      </p:sp>
      <p:sp>
        <p:nvSpPr>
          <p:cNvPr id="31" name="Rectangle 30">
            <a:extLst>
              <a:ext uri="{FF2B5EF4-FFF2-40B4-BE49-F238E27FC236}">
                <a16:creationId xmlns:a16="http://schemas.microsoft.com/office/drawing/2014/main" id="{C1B9F31F-E80E-47B3-BC56-8089A8864026}"/>
              </a:ext>
            </a:extLst>
          </p:cNvPr>
          <p:cNvSpPr/>
          <p:nvPr/>
        </p:nvSpPr>
        <p:spPr>
          <a:xfrm>
            <a:off x="5304001" y="2101465"/>
            <a:ext cx="2387184" cy="3681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sp>
        <p:nvSpPr>
          <p:cNvPr id="32" name="Rectangle 31">
            <a:extLst>
              <a:ext uri="{FF2B5EF4-FFF2-40B4-BE49-F238E27FC236}">
                <a16:creationId xmlns:a16="http://schemas.microsoft.com/office/drawing/2014/main" id="{1BDA4933-7D63-40DD-B8C8-CBC5E7F35A5B}"/>
              </a:ext>
            </a:extLst>
          </p:cNvPr>
          <p:cNvSpPr/>
          <p:nvPr/>
        </p:nvSpPr>
        <p:spPr>
          <a:xfrm>
            <a:off x="5780521" y="4289258"/>
            <a:ext cx="1434142" cy="913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pic>
        <p:nvPicPr>
          <p:cNvPr id="36" name="Picture 35">
            <a:extLst>
              <a:ext uri="{FF2B5EF4-FFF2-40B4-BE49-F238E27FC236}">
                <a16:creationId xmlns:a16="http://schemas.microsoft.com/office/drawing/2014/main" id="{16DD14DA-3CE3-4BE1-B7BC-76B497B3D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402" y="2338112"/>
            <a:ext cx="1633349" cy="1714500"/>
          </a:xfrm>
          <a:prstGeom prst="rect">
            <a:avLst/>
          </a:prstGeom>
        </p:spPr>
      </p:pic>
      <p:sp>
        <p:nvSpPr>
          <p:cNvPr id="38" name="Rectangle 37">
            <a:extLst>
              <a:ext uri="{FF2B5EF4-FFF2-40B4-BE49-F238E27FC236}">
                <a16:creationId xmlns:a16="http://schemas.microsoft.com/office/drawing/2014/main" id="{6A05A80B-4963-4E76-B295-8747181A50D3}"/>
              </a:ext>
            </a:extLst>
          </p:cNvPr>
          <p:cNvSpPr/>
          <p:nvPr/>
        </p:nvSpPr>
        <p:spPr>
          <a:xfrm>
            <a:off x="1522162" y="2675488"/>
            <a:ext cx="1433513" cy="22109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39" name="Picture 38">
            <a:extLst>
              <a:ext uri="{FF2B5EF4-FFF2-40B4-BE49-F238E27FC236}">
                <a16:creationId xmlns:a16="http://schemas.microsoft.com/office/drawing/2014/main" id="{1455BE80-E9B1-4C2C-848B-3DFDCFAB17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1706" y="2988569"/>
            <a:ext cx="707798" cy="738637"/>
          </a:xfrm>
          <a:prstGeom prst="rect">
            <a:avLst/>
          </a:prstGeom>
        </p:spPr>
      </p:pic>
      <p:sp>
        <p:nvSpPr>
          <p:cNvPr id="40" name="Rectangle 39">
            <a:extLst>
              <a:ext uri="{FF2B5EF4-FFF2-40B4-BE49-F238E27FC236}">
                <a16:creationId xmlns:a16="http://schemas.microsoft.com/office/drawing/2014/main" id="{5F31E094-7916-4D86-A05E-CAD0A75EA1C9}"/>
              </a:ext>
            </a:extLst>
          </p:cNvPr>
          <p:cNvSpPr/>
          <p:nvPr/>
        </p:nvSpPr>
        <p:spPr>
          <a:xfrm>
            <a:off x="1656737" y="3876529"/>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41" name="Rectangle 40">
            <a:extLst>
              <a:ext uri="{FF2B5EF4-FFF2-40B4-BE49-F238E27FC236}">
                <a16:creationId xmlns:a16="http://schemas.microsoft.com/office/drawing/2014/main" id="{6E3DDDBF-B4CE-4499-AEF6-552EADE97BF2}"/>
              </a:ext>
            </a:extLst>
          </p:cNvPr>
          <p:cNvSpPr/>
          <p:nvPr/>
        </p:nvSpPr>
        <p:spPr>
          <a:xfrm>
            <a:off x="3432195" y="2675489"/>
            <a:ext cx="1433513" cy="221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42" name="Picture 41">
            <a:extLst>
              <a:ext uri="{FF2B5EF4-FFF2-40B4-BE49-F238E27FC236}">
                <a16:creationId xmlns:a16="http://schemas.microsoft.com/office/drawing/2014/main" id="{23355A3B-B192-4013-98DF-83BB878A19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334" y="2988570"/>
            <a:ext cx="760457" cy="793591"/>
          </a:xfrm>
          <a:prstGeom prst="rect">
            <a:avLst/>
          </a:prstGeom>
        </p:spPr>
      </p:pic>
      <p:sp>
        <p:nvSpPr>
          <p:cNvPr id="43" name="Rectangle 42">
            <a:extLst>
              <a:ext uri="{FF2B5EF4-FFF2-40B4-BE49-F238E27FC236}">
                <a16:creationId xmlns:a16="http://schemas.microsoft.com/office/drawing/2014/main" id="{CB80A250-6900-4A1A-8E05-CB33F41F9F90}"/>
              </a:ext>
            </a:extLst>
          </p:cNvPr>
          <p:cNvSpPr/>
          <p:nvPr/>
        </p:nvSpPr>
        <p:spPr>
          <a:xfrm>
            <a:off x="3566770" y="3876529"/>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a:t>
            </a:r>
          </a:p>
          <a:p>
            <a:pPr algn="ctr"/>
            <a:r>
              <a:rPr lang="en-US" sz="1200" b="1" dirty="0">
                <a:solidFill>
                  <a:schemeClr val="accent2"/>
                </a:solidFill>
                <a:latin typeface="Century Gothic" panose="020B0502020202020204" pitchFamily="34" charset="0"/>
              </a:rPr>
              <a:t>Progress</a:t>
            </a:r>
          </a:p>
        </p:txBody>
      </p:sp>
      <p:sp>
        <p:nvSpPr>
          <p:cNvPr id="15" name="Rectangle 14">
            <a:extLst>
              <a:ext uri="{FF2B5EF4-FFF2-40B4-BE49-F238E27FC236}">
                <a16:creationId xmlns:a16="http://schemas.microsoft.com/office/drawing/2014/main" id="{71C2B769-A65F-4A08-BC2A-FCED7FF25C1C}"/>
              </a:ext>
            </a:extLst>
          </p:cNvPr>
          <p:cNvSpPr/>
          <p:nvPr/>
        </p:nvSpPr>
        <p:spPr>
          <a:xfrm>
            <a:off x="1173793" y="2566840"/>
            <a:ext cx="3899373" cy="26193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1723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 Accountability</a:t>
            </a:r>
          </a:p>
        </p:txBody>
      </p:sp>
      <p:sp>
        <p:nvSpPr>
          <p:cNvPr id="3" name="Text Placeholder 2"/>
          <p:cNvSpPr>
            <a:spLocks noGrp="1"/>
          </p:cNvSpPr>
          <p:nvPr>
            <p:ph type="body" idx="1"/>
          </p:nvPr>
        </p:nvSpPr>
        <p:spPr/>
        <p:txBody>
          <a:bodyPr/>
          <a:lstStyle/>
          <a:p>
            <a:r>
              <a:rPr lang="en-US" dirty="0"/>
              <a:t>Accountability Domains and PBMAS</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89278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540792" y="535642"/>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Aligning Accountability Systems</a:t>
            </a:r>
            <a:endParaRPr lang="en-US" sz="3200" dirty="0">
              <a:solidFill>
                <a:schemeClr val="accent1">
                  <a:lumMod val="75000"/>
                </a:schemeClr>
              </a:solidFill>
              <a:latin typeface="Century Gothic" panose="020B0502020202020204" pitchFamily="34" charset="0"/>
            </a:endParaRPr>
          </a:p>
        </p:txBody>
      </p:sp>
      <p:pic>
        <p:nvPicPr>
          <p:cNvPr id="8" name="Picture 7" descr="A close up of a sign&#10;&#10;Description generated with very high confidence">
            <a:extLst>
              <a:ext uri="{FF2B5EF4-FFF2-40B4-BE49-F238E27FC236}">
                <a16:creationId xmlns:a16="http://schemas.microsoft.com/office/drawing/2014/main" id="{B1906630-2CDC-47A4-B676-59C29CB68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773" y="2676067"/>
            <a:ext cx="2318147" cy="2318147"/>
          </a:xfrm>
          <a:prstGeom prst="rect">
            <a:avLst/>
          </a:prstGeom>
        </p:spPr>
      </p:pic>
      <p:sp>
        <p:nvSpPr>
          <p:cNvPr id="11" name="Callout: Right Arrow 10">
            <a:extLst>
              <a:ext uri="{FF2B5EF4-FFF2-40B4-BE49-F238E27FC236}">
                <a16:creationId xmlns:a16="http://schemas.microsoft.com/office/drawing/2014/main" id="{285AB49D-E3E2-4AAC-88FC-A02167A51A6C}"/>
              </a:ext>
            </a:extLst>
          </p:cNvPr>
          <p:cNvSpPr/>
          <p:nvPr/>
        </p:nvSpPr>
        <p:spPr>
          <a:xfrm>
            <a:off x="1409867" y="2181826"/>
            <a:ext cx="3712515" cy="3421674"/>
          </a:xfrm>
          <a:prstGeom prst="rightArrowCallout">
            <a:avLst/>
          </a:prstGeom>
          <a:solidFill>
            <a:srgbClr val="2683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1BDA4933-7D63-40DD-B8C8-CBC5E7F35A5B}"/>
              </a:ext>
            </a:extLst>
          </p:cNvPr>
          <p:cNvSpPr/>
          <p:nvPr/>
        </p:nvSpPr>
        <p:spPr>
          <a:xfrm>
            <a:off x="1956065" y="4214992"/>
            <a:ext cx="1334244" cy="849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pic>
        <p:nvPicPr>
          <p:cNvPr id="36" name="Picture 35">
            <a:extLst>
              <a:ext uri="{FF2B5EF4-FFF2-40B4-BE49-F238E27FC236}">
                <a16:creationId xmlns:a16="http://schemas.microsoft.com/office/drawing/2014/main" id="{16DD14DA-3CE3-4BE1-B7BC-76B497B3D1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995" y="2401747"/>
            <a:ext cx="1519574" cy="1593324"/>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380011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23805" y="1690695"/>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594483" y="556032"/>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Ensuring Educational Equity</a:t>
            </a:r>
            <a:endParaRPr lang="en-US" sz="3200" dirty="0">
              <a:solidFill>
                <a:schemeClr val="accent1">
                  <a:lumMod val="75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id="{3E5DF42A-55EE-4885-BC6F-EEB23E8718B6}"/>
              </a:ext>
            </a:extLst>
          </p:cNvPr>
          <p:cNvGrpSpPr/>
          <p:nvPr/>
        </p:nvGrpSpPr>
        <p:grpSpPr>
          <a:xfrm>
            <a:off x="2192228" y="4378166"/>
            <a:ext cx="1238546" cy="1238546"/>
            <a:chOff x="2922761" y="4396119"/>
            <a:chExt cx="1651395" cy="1651395"/>
          </a:xfrm>
        </p:grpSpPr>
        <p:sp>
          <p:nvSpPr>
            <p:cNvPr id="8" name="Rectangle 7"/>
            <p:cNvSpPr/>
            <p:nvPr/>
          </p:nvSpPr>
          <p:spPr>
            <a:xfrm>
              <a:off x="2922761" y="4396119"/>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946" y="4663114"/>
              <a:ext cx="1083024" cy="1117405"/>
            </a:xfrm>
            <a:prstGeom prst="rect">
              <a:avLst/>
            </a:prstGeom>
          </p:spPr>
        </p:pic>
      </p:grpSp>
      <p:grpSp>
        <p:nvGrpSpPr>
          <p:cNvPr id="17" name="Group 16">
            <a:extLst>
              <a:ext uri="{FF2B5EF4-FFF2-40B4-BE49-F238E27FC236}">
                <a16:creationId xmlns:a16="http://schemas.microsoft.com/office/drawing/2014/main" id="{F0F89DBB-9D81-45C2-B87B-3D8C1A095A1F}"/>
              </a:ext>
            </a:extLst>
          </p:cNvPr>
          <p:cNvGrpSpPr/>
          <p:nvPr/>
        </p:nvGrpSpPr>
        <p:grpSpPr>
          <a:xfrm>
            <a:off x="442850" y="4362886"/>
            <a:ext cx="1238546" cy="1238546"/>
            <a:chOff x="590466" y="4396119"/>
            <a:chExt cx="1651395" cy="1651395"/>
          </a:xfrm>
        </p:grpSpPr>
        <p:sp>
          <p:nvSpPr>
            <p:cNvPr id="6" name="Rectangle 5"/>
            <p:cNvSpPr/>
            <p:nvPr/>
          </p:nvSpPr>
          <p:spPr>
            <a:xfrm>
              <a:off x="590466" y="4396119"/>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59" y="4560993"/>
              <a:ext cx="1403609" cy="1321646"/>
            </a:xfrm>
            <a:prstGeom prst="rect">
              <a:avLst/>
            </a:prstGeom>
          </p:spPr>
        </p:pic>
      </p:grpSp>
      <p:grpSp>
        <p:nvGrpSpPr>
          <p:cNvPr id="5" name="Group 4">
            <a:extLst>
              <a:ext uri="{FF2B5EF4-FFF2-40B4-BE49-F238E27FC236}">
                <a16:creationId xmlns:a16="http://schemas.microsoft.com/office/drawing/2014/main" id="{57016323-ACF8-4ACC-8448-522AB6AE18B6}"/>
              </a:ext>
            </a:extLst>
          </p:cNvPr>
          <p:cNvGrpSpPr/>
          <p:nvPr/>
        </p:nvGrpSpPr>
        <p:grpSpPr>
          <a:xfrm>
            <a:off x="5690984" y="4393446"/>
            <a:ext cx="1238546" cy="1238546"/>
            <a:chOff x="7587351" y="4459360"/>
            <a:chExt cx="1651395" cy="1651395"/>
          </a:xfrm>
        </p:grpSpPr>
        <p:sp>
          <p:nvSpPr>
            <p:cNvPr id="12" name="Rectangle 11"/>
            <p:cNvSpPr/>
            <p:nvPr/>
          </p:nvSpPr>
          <p:spPr>
            <a:xfrm>
              <a:off x="7587351" y="4459360"/>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entury Gothic" panose="020B0502020202020204" pitchFamily="34" charset="0"/>
                </a:rPr>
                <a:t>x</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497" y="4683329"/>
              <a:ext cx="1039103" cy="1203456"/>
            </a:xfrm>
            <a:prstGeom prst="rect">
              <a:avLst/>
            </a:prstGeom>
          </p:spPr>
        </p:pic>
      </p:grpSp>
      <p:sp>
        <p:nvSpPr>
          <p:cNvPr id="14" name="Title 1"/>
          <p:cNvSpPr txBox="1">
            <a:spLocks/>
          </p:cNvSpPr>
          <p:nvPr/>
        </p:nvSpPr>
        <p:spPr>
          <a:xfrm>
            <a:off x="228346" y="4038300"/>
            <a:ext cx="1691681"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Race/Ethnicity</a:t>
            </a:r>
            <a:endParaRPr lang="en-US" sz="1500" dirty="0">
              <a:solidFill>
                <a:schemeClr val="accent1">
                  <a:lumMod val="75000"/>
                </a:schemeClr>
              </a:solidFill>
              <a:latin typeface="Century Gothic" panose="020B0502020202020204" pitchFamily="34" charset="0"/>
            </a:endParaRPr>
          </a:p>
        </p:txBody>
      </p:sp>
      <p:sp>
        <p:nvSpPr>
          <p:cNvPr id="15" name="Title 1"/>
          <p:cNvSpPr txBox="1">
            <a:spLocks/>
          </p:cNvSpPr>
          <p:nvPr/>
        </p:nvSpPr>
        <p:spPr>
          <a:xfrm>
            <a:off x="1766056" y="4038300"/>
            <a:ext cx="204250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Special Education</a:t>
            </a:r>
            <a:endParaRPr lang="en-US" sz="1500" dirty="0">
              <a:solidFill>
                <a:schemeClr val="accent1">
                  <a:lumMod val="75000"/>
                </a:schemeClr>
              </a:solidFill>
              <a:latin typeface="Century Gothic" panose="020B0502020202020204" pitchFamily="34" charset="0"/>
            </a:endParaRPr>
          </a:p>
        </p:txBody>
      </p:sp>
      <p:sp>
        <p:nvSpPr>
          <p:cNvPr id="16" name="Title 1"/>
          <p:cNvSpPr txBox="1">
            <a:spLocks/>
          </p:cNvSpPr>
          <p:nvPr/>
        </p:nvSpPr>
        <p:spPr>
          <a:xfrm>
            <a:off x="5284762" y="3833141"/>
            <a:ext cx="204250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English </a:t>
            </a:r>
            <a:br>
              <a:rPr lang="en-US" sz="1500" b="1" dirty="0">
                <a:solidFill>
                  <a:schemeClr val="accent2"/>
                </a:solidFill>
                <a:latin typeface="Century Gothic" panose="020B0502020202020204" pitchFamily="34" charset="0"/>
              </a:rPr>
            </a:br>
            <a:r>
              <a:rPr lang="en-US" sz="1500" b="1" dirty="0">
                <a:solidFill>
                  <a:schemeClr val="accent2"/>
                </a:solidFill>
                <a:latin typeface="Century Gothic" panose="020B0502020202020204" pitchFamily="34" charset="0"/>
              </a:rPr>
              <a:t>Learners (ELs)</a:t>
            </a:r>
            <a:endParaRPr lang="en-US" sz="1500" dirty="0">
              <a:solidFill>
                <a:schemeClr val="accent1">
                  <a:lumMod val="75000"/>
                </a:schemeClr>
              </a:solidFill>
              <a:latin typeface="Century Gothic" panose="020B0502020202020204" pitchFamily="34" charset="0"/>
            </a:endParaRPr>
          </a:p>
        </p:txBody>
      </p:sp>
      <p:sp>
        <p:nvSpPr>
          <p:cNvPr id="19" name="Title 1"/>
          <p:cNvSpPr txBox="1">
            <a:spLocks/>
          </p:cNvSpPr>
          <p:nvPr/>
        </p:nvSpPr>
        <p:spPr>
          <a:xfrm>
            <a:off x="3301946" y="3833141"/>
            <a:ext cx="252888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Continuously Enrolled </a:t>
            </a:r>
            <a:br>
              <a:rPr lang="en-US" sz="1500" b="1" dirty="0">
                <a:solidFill>
                  <a:schemeClr val="accent2"/>
                </a:solidFill>
                <a:latin typeface="Century Gothic" panose="020B0502020202020204" pitchFamily="34" charset="0"/>
              </a:rPr>
            </a:br>
            <a:r>
              <a:rPr lang="en-US" sz="1500" b="1" dirty="0">
                <a:solidFill>
                  <a:schemeClr val="accent2"/>
                </a:solidFill>
                <a:latin typeface="Century Gothic" panose="020B0502020202020204" pitchFamily="34" charset="0"/>
              </a:rPr>
              <a:t>and Mobile</a:t>
            </a:r>
            <a:endParaRPr lang="en-US" sz="1500" dirty="0">
              <a:solidFill>
                <a:schemeClr val="accent1">
                  <a:lumMod val="75000"/>
                </a:scheme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EA5EFAC6-9B34-4530-B420-DD1F291E8325}"/>
              </a:ext>
            </a:extLst>
          </p:cNvPr>
          <p:cNvGrpSpPr/>
          <p:nvPr/>
        </p:nvGrpSpPr>
        <p:grpSpPr>
          <a:xfrm>
            <a:off x="3941606" y="4424006"/>
            <a:ext cx="1238546" cy="1238546"/>
            <a:chOff x="5248194" y="4477613"/>
            <a:chExt cx="1651395" cy="1651395"/>
          </a:xfrm>
        </p:grpSpPr>
        <p:sp>
          <p:nvSpPr>
            <p:cNvPr id="18" name="Rectangle 17"/>
            <p:cNvSpPr/>
            <p:nvPr/>
          </p:nvSpPr>
          <p:spPr>
            <a:xfrm>
              <a:off x="5248194" y="4477613"/>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7085" y="4686504"/>
              <a:ext cx="1233612" cy="1233612"/>
            </a:xfrm>
            <a:prstGeom prst="rect">
              <a:avLst/>
            </a:prstGeom>
          </p:spPr>
        </p:pic>
      </p:grpSp>
      <p:sp>
        <p:nvSpPr>
          <p:cNvPr id="21" name="Rectangle 20"/>
          <p:cNvSpPr/>
          <p:nvPr/>
        </p:nvSpPr>
        <p:spPr>
          <a:xfrm>
            <a:off x="3947116" y="2272025"/>
            <a:ext cx="1238546" cy="1238546"/>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23" name="Title 1"/>
          <p:cNvSpPr txBox="1">
            <a:spLocks/>
          </p:cNvSpPr>
          <p:nvPr/>
        </p:nvSpPr>
        <p:spPr>
          <a:xfrm>
            <a:off x="3545136" y="1897135"/>
            <a:ext cx="204250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5"/>
                </a:solidFill>
                <a:latin typeface="Century Gothic" panose="020B0502020202020204" pitchFamily="34" charset="0"/>
              </a:rPr>
              <a:t>All Students</a:t>
            </a:r>
            <a:endParaRPr lang="en-US" sz="1500" dirty="0">
              <a:solidFill>
                <a:schemeClr val="accent5"/>
              </a:solidFill>
              <a:latin typeface="Century Gothic" panose="020B0502020202020204" pitchFamily="34" charset="0"/>
            </a:endParaRPr>
          </a:p>
        </p:txBody>
      </p:sp>
      <p:cxnSp>
        <p:nvCxnSpPr>
          <p:cNvPr id="24" name="Straight Connector 23"/>
          <p:cNvCxnSpPr>
            <a:stCxn id="14" idx="0"/>
            <a:endCxn id="21" idx="2"/>
          </p:cNvCxnSpPr>
          <p:nvPr/>
        </p:nvCxnSpPr>
        <p:spPr>
          <a:xfrm flipV="1">
            <a:off x="1074187" y="3510571"/>
            <a:ext cx="3492203" cy="527729"/>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a:stCxn id="21" idx="2"/>
          </p:cNvCxnSpPr>
          <p:nvPr/>
        </p:nvCxnSpPr>
        <p:spPr>
          <a:xfrm>
            <a:off x="4566389" y="3510571"/>
            <a:ext cx="3059753" cy="375578"/>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 idx="0"/>
            <a:endCxn id="21" idx="2"/>
          </p:cNvCxnSpPr>
          <p:nvPr/>
        </p:nvCxnSpPr>
        <p:spPr>
          <a:xfrm flipV="1">
            <a:off x="2787310" y="3510571"/>
            <a:ext cx="1779080" cy="527729"/>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1" idx="2"/>
            <a:endCxn id="16" idx="0"/>
          </p:cNvCxnSpPr>
          <p:nvPr/>
        </p:nvCxnSpPr>
        <p:spPr>
          <a:xfrm>
            <a:off x="4566390" y="3510571"/>
            <a:ext cx="1739626" cy="32257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0019" y="2426332"/>
            <a:ext cx="912737" cy="868429"/>
          </a:xfrm>
          <a:prstGeom prst="rect">
            <a:avLst/>
          </a:prstGeom>
        </p:spPr>
      </p:pic>
      <p:cxnSp>
        <p:nvCxnSpPr>
          <p:cNvPr id="35" name="Straight Connector 34">
            <a:extLst>
              <a:ext uri="{FF2B5EF4-FFF2-40B4-BE49-F238E27FC236}">
                <a16:creationId xmlns:a16="http://schemas.microsoft.com/office/drawing/2014/main" id="{D5A56094-B8DA-4899-A279-F4BD308DB85F}"/>
              </a:ext>
            </a:extLst>
          </p:cNvPr>
          <p:cNvCxnSpPr>
            <a:cxnSpLocks/>
          </p:cNvCxnSpPr>
          <p:nvPr/>
        </p:nvCxnSpPr>
        <p:spPr>
          <a:xfrm>
            <a:off x="4586741" y="3517263"/>
            <a:ext cx="0" cy="343377"/>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4A15F62A-5D29-4581-AC11-620742648601}"/>
              </a:ext>
            </a:extLst>
          </p:cNvPr>
          <p:cNvSpPr txBox="1">
            <a:spLocks/>
          </p:cNvSpPr>
          <p:nvPr/>
        </p:nvSpPr>
        <p:spPr>
          <a:xfrm>
            <a:off x="7040040" y="3839319"/>
            <a:ext cx="204250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Economically</a:t>
            </a:r>
            <a:br>
              <a:rPr lang="en-US" sz="1500" b="1" dirty="0">
                <a:solidFill>
                  <a:schemeClr val="accent2"/>
                </a:solidFill>
                <a:latin typeface="Century Gothic" panose="020B0502020202020204" pitchFamily="34" charset="0"/>
              </a:rPr>
            </a:br>
            <a:r>
              <a:rPr lang="en-US" sz="1500" b="1" dirty="0">
                <a:solidFill>
                  <a:schemeClr val="accent2"/>
                </a:solidFill>
                <a:latin typeface="Century Gothic" panose="020B0502020202020204" pitchFamily="34" charset="0"/>
              </a:rPr>
              <a:t>Disadvantaged</a:t>
            </a:r>
            <a:endParaRPr lang="en-US" sz="1500"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C25B6E08-C7DE-421A-AEE2-EC7DBC133C60}"/>
              </a:ext>
            </a:extLst>
          </p:cNvPr>
          <p:cNvGrpSpPr/>
          <p:nvPr/>
        </p:nvGrpSpPr>
        <p:grpSpPr>
          <a:xfrm>
            <a:off x="7440362" y="4408726"/>
            <a:ext cx="1238546" cy="1238546"/>
            <a:chOff x="9920482" y="4459360"/>
            <a:chExt cx="1651395" cy="1651395"/>
          </a:xfrm>
        </p:grpSpPr>
        <p:sp>
          <p:nvSpPr>
            <p:cNvPr id="31" name="Rectangle 30">
              <a:extLst>
                <a:ext uri="{FF2B5EF4-FFF2-40B4-BE49-F238E27FC236}">
                  <a16:creationId xmlns:a16="http://schemas.microsoft.com/office/drawing/2014/main" id="{596475C5-3AEE-4CB5-BF4F-69416DE3767B}"/>
                </a:ext>
              </a:extLst>
            </p:cNvPr>
            <p:cNvSpPr/>
            <p:nvPr/>
          </p:nvSpPr>
          <p:spPr>
            <a:xfrm>
              <a:off x="9920482" y="4459360"/>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entury Gothic" panose="020B0502020202020204" pitchFamily="34" charset="0"/>
                </a:rPr>
                <a:t>x</a:t>
              </a:r>
            </a:p>
          </p:txBody>
        </p:sp>
        <p:pic>
          <p:nvPicPr>
            <p:cNvPr id="32" name="Picture 31">
              <a:extLst>
                <a:ext uri="{FF2B5EF4-FFF2-40B4-BE49-F238E27FC236}">
                  <a16:creationId xmlns:a16="http://schemas.microsoft.com/office/drawing/2014/main" id="{99954CB9-44B5-4702-BFC8-7CA9E2AD23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7111" y="4690697"/>
              <a:ext cx="1598136" cy="1188720"/>
            </a:xfrm>
            <a:prstGeom prst="rect">
              <a:avLst/>
            </a:prstGeom>
          </p:spPr>
        </p:pic>
      </p:grpSp>
      <p:pic>
        <p:nvPicPr>
          <p:cNvPr id="36"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318523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2D8585C-528D-4A14-8361-C87BF3D80FBE}"/>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FF6CC98C-DE00-4D04-A87D-863D4BF46AFD}"/>
              </a:ext>
            </a:extLst>
          </p:cNvPr>
          <p:cNvSpPr txBox="1">
            <a:spLocks/>
          </p:cNvSpPr>
          <p:nvPr/>
        </p:nvSpPr>
        <p:spPr>
          <a:xfrm>
            <a:off x="623804" y="681996"/>
            <a:ext cx="682760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800" b="1" spc="-38" dirty="0">
                <a:solidFill>
                  <a:srgbClr val="FF8134"/>
                </a:solidFill>
                <a:latin typeface="Century Gothic" panose="020B0502020202020204" pitchFamily="34" charset="0"/>
              </a:rPr>
              <a:t>Closing the Gaps Domain: </a:t>
            </a:r>
          </a:p>
          <a:p>
            <a:pPr defTabSz="685800">
              <a:lnSpc>
                <a:spcPct val="100000"/>
              </a:lnSpc>
              <a:defRPr/>
            </a:pPr>
            <a:r>
              <a:rPr lang="en-US" sz="2800" spc="-38" dirty="0">
                <a:solidFill>
                  <a:srgbClr val="000000"/>
                </a:solidFill>
                <a:latin typeface="Century Gothic" panose="020B0502020202020204" pitchFamily="34" charset="0"/>
              </a:rPr>
              <a:t>Ensuring Educational Equity</a:t>
            </a:r>
            <a:endParaRPr lang="en-US" sz="2800" spc="-38" dirty="0">
              <a:solidFill>
                <a:srgbClr val="1682C5">
                  <a:lumMod val="75000"/>
                </a:srgbClr>
              </a:solidFill>
              <a:latin typeface="Century Gothic" panose="020B0502020202020204" pitchFamily="34" charset="0"/>
            </a:endParaRPr>
          </a:p>
        </p:txBody>
      </p:sp>
      <p:sp>
        <p:nvSpPr>
          <p:cNvPr id="12" name="TextBox 11">
            <a:extLst>
              <a:ext uri="{FF2B5EF4-FFF2-40B4-BE49-F238E27FC236}">
                <a16:creationId xmlns:a16="http://schemas.microsoft.com/office/drawing/2014/main" id="{AD7A95CD-33C8-4976-BBA9-7FA18D8123D2}"/>
              </a:ext>
            </a:extLst>
          </p:cNvPr>
          <p:cNvSpPr txBox="1"/>
          <p:nvPr/>
        </p:nvSpPr>
        <p:spPr>
          <a:xfrm>
            <a:off x="1056875" y="1827664"/>
            <a:ext cx="4094601" cy="4239622"/>
          </a:xfrm>
          <a:prstGeom prst="rect">
            <a:avLst/>
          </a:prstGeom>
          <a:noFill/>
        </p:spPr>
        <p:txBody>
          <a:bodyPr wrap="square" rtlCol="0">
            <a:spAutoFit/>
          </a:bodyPr>
          <a:lstStyle/>
          <a:p>
            <a:pPr defTabSz="685800">
              <a:spcAft>
                <a:spcPts val="900"/>
              </a:spcAft>
              <a:defRPr/>
            </a:pPr>
            <a:r>
              <a:rPr lang="en-US" sz="1600" b="1" u="sng" dirty="0">
                <a:solidFill>
                  <a:srgbClr val="1682C5"/>
                </a:solidFill>
                <a:latin typeface="Century Gothic" panose="020B0502020202020204" pitchFamily="34" charset="0"/>
              </a:rPr>
              <a:t>Student Groups</a:t>
            </a:r>
            <a:endParaRPr lang="en-US" sz="1600" dirty="0">
              <a:solidFill>
                <a:srgbClr val="1682C5"/>
              </a:solidFill>
              <a:latin typeface="Century Gothic" panose="020B0502020202020204" pitchFamily="34" charset="0"/>
            </a:endParaRPr>
          </a:p>
          <a:p>
            <a:pPr marL="214313" indent="-214313" defTabSz="685800">
              <a:spcAft>
                <a:spcPts val="450"/>
              </a:spcAft>
              <a:buClr>
                <a:srgbClr val="1582C6"/>
              </a:buClr>
              <a:buFont typeface="Arial" charset="0"/>
              <a:buChar char="•"/>
              <a:defRPr/>
            </a:pPr>
            <a:r>
              <a:rPr lang="en-US" sz="1400" dirty="0">
                <a:solidFill>
                  <a:srgbClr val="000000"/>
                </a:solidFill>
                <a:latin typeface="Century Gothic" panose="020B0502020202020204" pitchFamily="34" charset="0"/>
                <a:cs typeface="Calibri" charset="0"/>
              </a:rPr>
              <a:t>All Students</a:t>
            </a:r>
          </a:p>
          <a:p>
            <a:pPr marL="214313" indent="-214313" defTabSz="685800">
              <a:spcAft>
                <a:spcPts val="450"/>
              </a:spcAft>
              <a:buClr>
                <a:srgbClr val="1582C6"/>
              </a:buClr>
              <a:buFont typeface="Arial" charset="0"/>
              <a:buChar char="•"/>
              <a:defRPr/>
            </a:pPr>
            <a:r>
              <a:rPr lang="en-US" sz="1400" dirty="0">
                <a:solidFill>
                  <a:srgbClr val="000000"/>
                </a:solidFill>
                <a:latin typeface="Century Gothic" panose="020B0502020202020204" pitchFamily="34" charset="0"/>
                <a:cs typeface="Calibri" charset="0"/>
              </a:rPr>
              <a:t>African American </a:t>
            </a:r>
          </a:p>
          <a:p>
            <a:pPr marL="214313" indent="-214313" defTabSz="685800">
              <a:spcAft>
                <a:spcPts val="450"/>
              </a:spcAft>
              <a:buClr>
                <a:srgbClr val="1582C6"/>
              </a:buClr>
              <a:buFont typeface="Arial" charset="0"/>
              <a:buChar char="•"/>
              <a:defRPr/>
            </a:pPr>
            <a:r>
              <a:rPr lang="en-US" sz="1400" dirty="0">
                <a:solidFill>
                  <a:srgbClr val="000000"/>
                </a:solidFill>
                <a:latin typeface="Century Gothic" panose="020B0502020202020204" pitchFamily="34" charset="0"/>
                <a:cs typeface="Calibri" charset="0"/>
              </a:rPr>
              <a:t>Hispanic</a:t>
            </a:r>
          </a:p>
          <a:p>
            <a:pPr marL="214313" indent="-214313" defTabSz="685800">
              <a:spcAft>
                <a:spcPts val="450"/>
              </a:spcAft>
              <a:buClr>
                <a:srgbClr val="1582C6"/>
              </a:buClr>
              <a:buFont typeface="Arial" charset="0"/>
              <a:buChar char="•"/>
              <a:defRPr/>
            </a:pPr>
            <a:r>
              <a:rPr lang="en-US" sz="1400" dirty="0">
                <a:solidFill>
                  <a:srgbClr val="000000"/>
                </a:solidFill>
                <a:latin typeface="Century Gothic" panose="020B0502020202020204" pitchFamily="34" charset="0"/>
                <a:cs typeface="Calibri" charset="0"/>
              </a:rPr>
              <a:t>White</a:t>
            </a:r>
          </a:p>
          <a:p>
            <a:pPr marL="214313" indent="-214313" defTabSz="685800">
              <a:spcAft>
                <a:spcPts val="450"/>
              </a:spcAft>
              <a:buClr>
                <a:srgbClr val="1582C6"/>
              </a:buClr>
              <a:buFont typeface="Arial" charset="0"/>
              <a:buChar char="•"/>
              <a:defRPr/>
            </a:pPr>
            <a:r>
              <a:rPr lang="en-US" sz="1400" dirty="0">
                <a:solidFill>
                  <a:srgbClr val="000000"/>
                </a:solidFill>
                <a:latin typeface="Century Gothic" panose="020B0502020202020204" pitchFamily="34" charset="0"/>
                <a:cs typeface="Calibri" charset="0"/>
              </a:rPr>
              <a:t>American Indian</a:t>
            </a:r>
          </a:p>
          <a:p>
            <a:pPr marL="214313" indent="-214313" defTabSz="685800">
              <a:spcAft>
                <a:spcPts val="450"/>
              </a:spcAft>
              <a:buClr>
                <a:srgbClr val="1582C6"/>
              </a:buClr>
              <a:buFont typeface="Arial" charset="0"/>
              <a:buChar char="•"/>
              <a:defRPr/>
            </a:pPr>
            <a:r>
              <a:rPr lang="en-US" sz="1400" dirty="0">
                <a:solidFill>
                  <a:srgbClr val="000000"/>
                </a:solidFill>
                <a:latin typeface="Century Gothic" panose="020B0502020202020204" pitchFamily="34" charset="0"/>
                <a:cs typeface="Calibri" charset="0"/>
              </a:rPr>
              <a:t>Asian</a:t>
            </a:r>
          </a:p>
          <a:p>
            <a:pPr marL="214313" indent="-214313" defTabSz="685800">
              <a:spcAft>
                <a:spcPts val="450"/>
              </a:spcAft>
              <a:buClr>
                <a:srgbClr val="1582C6"/>
              </a:buClr>
              <a:buFont typeface="Arial" charset="0"/>
              <a:buChar char="•"/>
              <a:defRPr/>
            </a:pPr>
            <a:r>
              <a:rPr lang="en-US" sz="1400" dirty="0">
                <a:solidFill>
                  <a:srgbClr val="000000"/>
                </a:solidFill>
                <a:latin typeface="Century Gothic" panose="020B0502020202020204" pitchFamily="34" charset="0"/>
                <a:cs typeface="Calibri" charset="0"/>
              </a:rPr>
              <a:t>Pacific Islander</a:t>
            </a:r>
          </a:p>
          <a:p>
            <a:pPr marL="214313" indent="-214313" defTabSz="685800">
              <a:spcAft>
                <a:spcPts val="450"/>
              </a:spcAft>
              <a:buClr>
                <a:srgbClr val="1582C6"/>
              </a:buClr>
              <a:buFont typeface="Arial" charset="0"/>
              <a:buChar char="•"/>
              <a:defRPr/>
            </a:pPr>
            <a:r>
              <a:rPr lang="en-US" sz="1400" dirty="0">
                <a:solidFill>
                  <a:srgbClr val="000000"/>
                </a:solidFill>
                <a:latin typeface="Century Gothic" panose="020B0502020202020204" pitchFamily="34" charset="0"/>
                <a:cs typeface="Calibri" charset="0"/>
              </a:rPr>
              <a:t>Two or More Races</a:t>
            </a:r>
          </a:p>
          <a:p>
            <a:pPr marL="214313" indent="-214313" defTabSz="685800">
              <a:spcAft>
                <a:spcPts val="450"/>
              </a:spcAft>
              <a:buClr>
                <a:srgbClr val="1582C6"/>
              </a:buClr>
              <a:buFont typeface="Arial" charset="0"/>
              <a:buChar char="•"/>
              <a:defRPr/>
            </a:pPr>
            <a:r>
              <a:rPr lang="en-US" sz="1400" dirty="0">
                <a:solidFill>
                  <a:srgbClr val="000000"/>
                </a:solidFill>
                <a:latin typeface="Century Gothic" panose="020B0502020202020204" pitchFamily="34" charset="0"/>
                <a:cs typeface="Calibri" charset="0"/>
              </a:rPr>
              <a:t>Economically Disadvantaged</a:t>
            </a:r>
          </a:p>
          <a:p>
            <a:pPr marL="214313" indent="-214313" defTabSz="685800">
              <a:spcAft>
                <a:spcPts val="450"/>
              </a:spcAft>
              <a:buClr>
                <a:srgbClr val="1582C6"/>
              </a:buClr>
              <a:buFont typeface="Arial" charset="0"/>
              <a:buChar char="•"/>
              <a:defRPr/>
            </a:pPr>
            <a:r>
              <a:rPr lang="en-US" sz="1400" dirty="0">
                <a:solidFill>
                  <a:srgbClr val="000000"/>
                </a:solidFill>
                <a:latin typeface="Century Gothic" panose="020B0502020202020204" pitchFamily="34" charset="0"/>
                <a:cs typeface="Calibri" charset="0"/>
              </a:rPr>
              <a:t>Current and Former Special Education</a:t>
            </a:r>
          </a:p>
          <a:p>
            <a:pPr marL="214313" indent="-214313" defTabSz="685800">
              <a:spcAft>
                <a:spcPts val="450"/>
              </a:spcAft>
              <a:buClr>
                <a:srgbClr val="1582C6"/>
              </a:buClr>
              <a:buFont typeface="Arial" charset="0"/>
              <a:buChar char="•"/>
              <a:defRPr/>
            </a:pPr>
            <a:r>
              <a:rPr lang="en-US" sz="1400" dirty="0">
                <a:solidFill>
                  <a:srgbClr val="000000"/>
                </a:solidFill>
                <a:latin typeface="Century Gothic" panose="020B0502020202020204" pitchFamily="34" charset="0"/>
                <a:cs typeface="Calibri" charset="0"/>
              </a:rPr>
              <a:t>Current and Monitored English Learners</a:t>
            </a:r>
          </a:p>
          <a:p>
            <a:pPr marL="214313" indent="-214313" defTabSz="685800">
              <a:spcAft>
                <a:spcPts val="450"/>
              </a:spcAft>
              <a:buClr>
                <a:srgbClr val="1582C6"/>
              </a:buClr>
              <a:buFont typeface="Arial" charset="0"/>
              <a:buChar char="•"/>
              <a:defRPr/>
            </a:pPr>
            <a:r>
              <a:rPr lang="en-US" sz="1400" dirty="0">
                <a:solidFill>
                  <a:srgbClr val="000000"/>
                </a:solidFill>
                <a:latin typeface="Century Gothic" panose="020B0502020202020204" pitchFamily="34" charset="0"/>
                <a:cs typeface="Calibri" charset="0"/>
              </a:rPr>
              <a:t>Continuously Enrolled/Non-Continuously Enrolled</a:t>
            </a:r>
          </a:p>
          <a:p>
            <a:pPr marL="214313" indent="-214313" defTabSz="685800">
              <a:spcAft>
                <a:spcPts val="450"/>
              </a:spcAft>
              <a:buFont typeface="Arial" charset="0"/>
              <a:buChar char="•"/>
              <a:defRPr/>
            </a:pPr>
            <a:endParaRPr lang="en-US" sz="1400" dirty="0">
              <a:solidFill>
                <a:srgbClr val="000000"/>
              </a:solidFill>
              <a:latin typeface="Century Gothic" panose="020B0502020202020204" pitchFamily="34" charset="0"/>
            </a:endParaRPr>
          </a:p>
        </p:txBody>
      </p:sp>
      <p:sp>
        <p:nvSpPr>
          <p:cNvPr id="13" name="TextBox 12">
            <a:extLst>
              <a:ext uri="{FF2B5EF4-FFF2-40B4-BE49-F238E27FC236}">
                <a16:creationId xmlns:a16="http://schemas.microsoft.com/office/drawing/2014/main" id="{EA3AE020-1214-4CB4-8115-71E2C9821E01}"/>
              </a:ext>
            </a:extLst>
          </p:cNvPr>
          <p:cNvSpPr txBox="1"/>
          <p:nvPr/>
        </p:nvSpPr>
        <p:spPr>
          <a:xfrm>
            <a:off x="5299217" y="1827664"/>
            <a:ext cx="3666087" cy="4221669"/>
          </a:xfrm>
          <a:prstGeom prst="rect">
            <a:avLst/>
          </a:prstGeom>
          <a:noFill/>
        </p:spPr>
        <p:txBody>
          <a:bodyPr wrap="square" rtlCol="0">
            <a:spAutoFit/>
          </a:bodyPr>
          <a:lstStyle/>
          <a:p>
            <a:pPr defTabSz="685800">
              <a:spcAft>
                <a:spcPts val="900"/>
              </a:spcAft>
              <a:defRPr/>
            </a:pPr>
            <a:r>
              <a:rPr lang="en-US" sz="1600" b="1" u="sng" dirty="0">
                <a:solidFill>
                  <a:srgbClr val="1682C5"/>
                </a:solidFill>
                <a:latin typeface="Century Gothic" panose="020B0502020202020204" pitchFamily="34" charset="0"/>
              </a:rPr>
              <a:t>Components</a:t>
            </a:r>
          </a:p>
          <a:p>
            <a:pPr marL="214313" indent="-214313" defTabSz="685800">
              <a:spcAft>
                <a:spcPts val="450"/>
              </a:spcAft>
              <a:buClr>
                <a:srgbClr val="0D6CB9"/>
              </a:buClr>
              <a:buFont typeface="Arial" panose="020B0604020202020204" pitchFamily="34" charset="0"/>
              <a:buChar char="•"/>
              <a:defRPr/>
            </a:pPr>
            <a:r>
              <a:rPr lang="en-US" sz="1400" dirty="0">
                <a:solidFill>
                  <a:srgbClr val="000000"/>
                </a:solidFill>
                <a:latin typeface="Century Gothic" panose="020B0502020202020204" pitchFamily="34" charset="0"/>
                <a:cs typeface="Calibri" charset="0"/>
              </a:rPr>
              <a:t>Academic Achievement in Reading and</a:t>
            </a:r>
            <a:r>
              <a:rPr lang="en-US" sz="1400" dirty="0">
                <a:latin typeface="Century Gothic" panose="020B0502020202020204" pitchFamily="34" charset="0"/>
                <a:ea typeface="Calibri" charset="0"/>
                <a:cs typeface="Calibri" charset="0"/>
              </a:rPr>
              <a:t> </a:t>
            </a:r>
            <a:r>
              <a:rPr lang="en-US" sz="1400" dirty="0">
                <a:solidFill>
                  <a:srgbClr val="000000"/>
                </a:solidFill>
                <a:latin typeface="Century Gothic" panose="020B0502020202020204" pitchFamily="34" charset="0"/>
                <a:cs typeface="Calibri" charset="0"/>
              </a:rPr>
              <a:t>Mathematics (At Meets Grade Level or Above)</a:t>
            </a:r>
          </a:p>
          <a:p>
            <a:pPr marL="214313" lvl="1" indent="-214313">
              <a:spcAft>
                <a:spcPts val="450"/>
              </a:spcAft>
              <a:buClr>
                <a:srgbClr val="0D6CB9"/>
              </a:buClr>
              <a:buFont typeface="Arial" panose="020B0604020202020204" pitchFamily="34" charset="0"/>
              <a:buChar char="•"/>
            </a:pPr>
            <a:r>
              <a:rPr lang="en-US" sz="1400" dirty="0">
                <a:solidFill>
                  <a:srgbClr val="000000"/>
                </a:solidFill>
                <a:latin typeface="Century Gothic" panose="020B0502020202020204" pitchFamily="34" charset="0"/>
                <a:cs typeface="Calibri" charset="0"/>
              </a:rPr>
              <a:t>Growth in Reading and Mathematics (Elementary and Middle Schools)</a:t>
            </a:r>
          </a:p>
          <a:p>
            <a:pPr marL="214313" lvl="1" indent="-214313">
              <a:spcAft>
                <a:spcPts val="450"/>
              </a:spcAft>
              <a:buClr>
                <a:srgbClr val="0D6CB9"/>
              </a:buClr>
              <a:buFont typeface="Arial" panose="020B0604020202020204" pitchFamily="34" charset="0"/>
              <a:buChar char="•"/>
            </a:pPr>
            <a:r>
              <a:rPr lang="en-US" sz="1400" dirty="0">
                <a:solidFill>
                  <a:srgbClr val="000000"/>
                </a:solidFill>
                <a:latin typeface="Century Gothic" panose="020B0502020202020204" pitchFamily="34" charset="0"/>
                <a:cs typeface="Calibri" charset="0"/>
              </a:rPr>
              <a:t>4-year Federal Graduation Rate </a:t>
            </a:r>
            <a:br>
              <a:rPr lang="en-US" sz="1400" dirty="0">
                <a:solidFill>
                  <a:srgbClr val="000000"/>
                </a:solidFill>
                <a:latin typeface="Century Gothic" panose="020B0502020202020204" pitchFamily="34" charset="0"/>
                <a:cs typeface="Calibri" charset="0"/>
              </a:rPr>
            </a:br>
            <a:r>
              <a:rPr lang="en-US" sz="1400" dirty="0">
                <a:solidFill>
                  <a:srgbClr val="000000"/>
                </a:solidFill>
                <a:latin typeface="Century Gothic" panose="020B0502020202020204" pitchFamily="34" charset="0"/>
                <a:cs typeface="Calibri" charset="0"/>
              </a:rPr>
              <a:t>(High Schools, K–12, and Districts)</a:t>
            </a:r>
          </a:p>
          <a:p>
            <a:pPr marL="214313" lvl="1" indent="-214313">
              <a:spcAft>
                <a:spcPts val="450"/>
              </a:spcAft>
              <a:buClr>
                <a:srgbClr val="0D6CB9"/>
              </a:buClr>
              <a:buFont typeface="Arial" panose="020B0604020202020204" pitchFamily="34" charset="0"/>
              <a:buChar char="•"/>
            </a:pPr>
            <a:r>
              <a:rPr lang="en-US" sz="1400" dirty="0">
                <a:solidFill>
                  <a:srgbClr val="000000"/>
                </a:solidFill>
                <a:latin typeface="Century Gothic" panose="020B0502020202020204" pitchFamily="34" charset="0"/>
                <a:cs typeface="Calibri" charset="0"/>
              </a:rPr>
              <a:t>College, Career, and Military Readiness</a:t>
            </a:r>
            <a:br>
              <a:rPr lang="en-US" sz="1400" dirty="0">
                <a:solidFill>
                  <a:srgbClr val="000000"/>
                </a:solidFill>
                <a:latin typeface="Century Gothic" panose="020B0502020202020204" pitchFamily="34" charset="0"/>
                <a:cs typeface="Calibri" charset="0"/>
              </a:rPr>
            </a:br>
            <a:r>
              <a:rPr lang="en-US" sz="1400" dirty="0">
                <a:solidFill>
                  <a:srgbClr val="000000"/>
                </a:solidFill>
                <a:latin typeface="Century Gothic" panose="020B0502020202020204" pitchFamily="34" charset="0"/>
                <a:cs typeface="Calibri" charset="0"/>
              </a:rPr>
              <a:t>(High Schools, K–12, and Districts)</a:t>
            </a:r>
          </a:p>
          <a:p>
            <a:pPr marL="214313" lvl="1" indent="-214313">
              <a:spcAft>
                <a:spcPts val="450"/>
              </a:spcAft>
              <a:buClr>
                <a:srgbClr val="0D6CB9"/>
              </a:buClr>
              <a:buFont typeface="Arial" panose="020B0604020202020204" pitchFamily="34" charset="0"/>
              <a:buChar char="•"/>
            </a:pPr>
            <a:r>
              <a:rPr lang="en-US" sz="1400" dirty="0">
                <a:solidFill>
                  <a:srgbClr val="000000"/>
                </a:solidFill>
                <a:latin typeface="Century Gothic" panose="020B0502020202020204" pitchFamily="34" charset="0"/>
                <a:cs typeface="Calibri" charset="0"/>
              </a:rPr>
              <a:t>Student Achievement Domain Score:</a:t>
            </a:r>
            <a:br>
              <a:rPr lang="en-US" sz="1400" dirty="0">
                <a:solidFill>
                  <a:srgbClr val="000000"/>
                </a:solidFill>
                <a:latin typeface="Century Gothic" panose="020B0502020202020204" pitchFamily="34" charset="0"/>
                <a:cs typeface="Calibri" charset="0"/>
              </a:rPr>
            </a:br>
            <a:r>
              <a:rPr lang="en-US" sz="1400" dirty="0">
                <a:solidFill>
                  <a:srgbClr val="000000"/>
                </a:solidFill>
                <a:latin typeface="Century Gothic" panose="020B0502020202020204" pitchFamily="34" charset="0"/>
                <a:cs typeface="Calibri" charset="0"/>
              </a:rPr>
              <a:t>STAAR Component Only </a:t>
            </a:r>
            <a:br>
              <a:rPr lang="en-US" sz="1400" dirty="0">
                <a:solidFill>
                  <a:srgbClr val="000000"/>
                </a:solidFill>
                <a:latin typeface="Century Gothic" panose="020B0502020202020204" pitchFamily="34" charset="0"/>
                <a:cs typeface="Calibri" charset="0"/>
              </a:rPr>
            </a:br>
            <a:r>
              <a:rPr lang="en-US" sz="1400" dirty="0">
                <a:solidFill>
                  <a:srgbClr val="000000"/>
                </a:solidFill>
                <a:latin typeface="Century Gothic" panose="020B0502020202020204" pitchFamily="34" charset="0"/>
                <a:cs typeface="Calibri" charset="0"/>
              </a:rPr>
              <a:t>(Elementary and Middle Schools)</a:t>
            </a:r>
          </a:p>
          <a:p>
            <a:pPr marL="214313" lvl="1" indent="-214313">
              <a:spcAft>
                <a:spcPts val="450"/>
              </a:spcAft>
              <a:buClr>
                <a:srgbClr val="0D6CB9"/>
              </a:buClr>
              <a:buFont typeface="Arial" panose="020B0604020202020204" pitchFamily="34" charset="0"/>
              <a:buChar char="•"/>
            </a:pPr>
            <a:r>
              <a:rPr lang="en-US" sz="1400" dirty="0">
                <a:solidFill>
                  <a:srgbClr val="000000"/>
                </a:solidFill>
                <a:latin typeface="Century Gothic" panose="020B0502020202020204" pitchFamily="34" charset="0"/>
                <a:cs typeface="Calibri" charset="0"/>
              </a:rPr>
              <a:t>English Language Proficiency Status </a:t>
            </a:r>
            <a:br>
              <a:rPr lang="en-US" sz="1400" dirty="0">
                <a:solidFill>
                  <a:srgbClr val="000000"/>
                </a:solidFill>
                <a:latin typeface="Century Gothic" panose="020B0502020202020204" pitchFamily="34" charset="0"/>
                <a:cs typeface="Calibri" charset="0"/>
              </a:rPr>
            </a:br>
            <a:r>
              <a:rPr lang="en-US" sz="1400" dirty="0">
                <a:solidFill>
                  <a:srgbClr val="FF0000"/>
                </a:solidFill>
                <a:latin typeface="Century Gothic" panose="020B0502020202020204" pitchFamily="34" charset="0"/>
                <a:cs typeface="Calibri" charset="0"/>
              </a:rPr>
              <a:t>(Requested one-year waiver, but it was denied)</a:t>
            </a:r>
          </a:p>
        </p:txBody>
      </p:sp>
      <p:sp>
        <p:nvSpPr>
          <p:cNvPr id="14" name="Rectangle 13">
            <a:extLst>
              <a:ext uri="{FF2B5EF4-FFF2-40B4-BE49-F238E27FC236}">
                <a16:creationId xmlns:a16="http://schemas.microsoft.com/office/drawing/2014/main" id="{799AF094-EA80-4210-9ED8-BDBB9DC4B6A1}"/>
              </a:ext>
            </a:extLst>
          </p:cNvPr>
          <p:cNvSpPr/>
          <p:nvPr/>
        </p:nvSpPr>
        <p:spPr>
          <a:xfrm>
            <a:off x="623804" y="1811431"/>
            <a:ext cx="388620" cy="388620"/>
          </a:xfrm>
          <a:prstGeom prst="rect">
            <a:avLst/>
          </a:prstGeom>
          <a:solidFill>
            <a:srgbClr val="168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15" name="Rectangle 14">
            <a:extLst>
              <a:ext uri="{FF2B5EF4-FFF2-40B4-BE49-F238E27FC236}">
                <a16:creationId xmlns:a16="http://schemas.microsoft.com/office/drawing/2014/main" id="{5BBCCE76-900C-43DA-A8A9-494A8FA7958F}"/>
              </a:ext>
            </a:extLst>
          </p:cNvPr>
          <p:cNvSpPr/>
          <p:nvPr/>
        </p:nvSpPr>
        <p:spPr>
          <a:xfrm>
            <a:off x="4843437" y="1811431"/>
            <a:ext cx="388620" cy="388620"/>
          </a:xfrm>
          <a:prstGeom prst="rect">
            <a:avLst/>
          </a:prstGeom>
          <a:solidFill>
            <a:srgbClr val="168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pic>
        <p:nvPicPr>
          <p:cNvPr id="16" name="Picture 15">
            <a:extLst>
              <a:ext uri="{FF2B5EF4-FFF2-40B4-BE49-F238E27FC236}">
                <a16:creationId xmlns:a16="http://schemas.microsoft.com/office/drawing/2014/main" id="{8D877298-E339-49C0-8D86-C56B8F12FA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618" y="1833450"/>
            <a:ext cx="346258" cy="344581"/>
          </a:xfrm>
          <a:prstGeom prst="rect">
            <a:avLst/>
          </a:prstGeom>
          <a:solidFill>
            <a:srgbClr val="1682C5"/>
          </a:solidFill>
        </p:spPr>
      </p:pic>
      <p:pic>
        <p:nvPicPr>
          <p:cNvPr id="17" name="Picture 16">
            <a:extLst>
              <a:ext uri="{FF2B5EF4-FFF2-40B4-BE49-F238E27FC236}">
                <a16:creationId xmlns:a16="http://schemas.microsoft.com/office/drawing/2014/main" id="{C500C235-BE72-45DB-8A9C-709F049954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00" y="1869859"/>
            <a:ext cx="285628" cy="271763"/>
          </a:xfrm>
          <a:prstGeom prst="rect">
            <a:avLst/>
          </a:prstGeom>
          <a:solidFill>
            <a:srgbClr val="1682C5"/>
          </a:solidFill>
        </p:spPr>
      </p:pic>
      <p:pic>
        <p:nvPicPr>
          <p:cNvPr id="1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208315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2960" y="2130879"/>
            <a:ext cx="7543800" cy="341724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spcBef>
                <a:spcPts val="375"/>
              </a:spcBef>
              <a:spcAft>
                <a:spcPts val="900"/>
              </a:spcAft>
            </a:pPr>
            <a:r>
              <a:rPr lang="en-US" sz="1800" b="1" dirty="0">
                <a:solidFill>
                  <a:schemeClr val="accent1"/>
                </a:solidFill>
                <a:latin typeface="Century Gothic" panose="020B0502020202020204" pitchFamily="34" charset="0"/>
                <a:ea typeface="Calibri" charset="0"/>
                <a:cs typeface="Calibri" charset="0"/>
              </a:rPr>
              <a:t>Academic Achievement*</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Calibri" charset="0"/>
                <a:cs typeface="Calibri" charset="0"/>
              </a:rPr>
              <a:t>STAAR performance (percentage at Meets Grade Level or Above)</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Calibri" charset="0"/>
                <a:cs typeface="Calibri" charset="0"/>
              </a:rPr>
              <a:t>ELA/Reading</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Calibri" charset="0"/>
                <a:cs typeface="Calibri" charset="0"/>
              </a:rPr>
              <a:t>Mathematics</a:t>
            </a:r>
          </a:p>
          <a:p>
            <a:pPr lvl="1" indent="-342900" algn="l">
              <a:spcAft>
                <a:spcPts val="900"/>
              </a:spcAft>
              <a:buClr>
                <a:schemeClr val="accent2"/>
              </a:buClr>
            </a:pPr>
            <a:r>
              <a:rPr lang="en-US" sz="1800" b="1" dirty="0">
                <a:solidFill>
                  <a:schemeClr val="accent1"/>
                </a:solidFill>
                <a:latin typeface="Century Gothic" panose="020B0502020202020204" pitchFamily="34" charset="0"/>
                <a:ea typeface="Calibri" charset="0"/>
                <a:cs typeface="Calibri" charset="0"/>
              </a:rPr>
              <a:t>Targets</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Calibri" charset="0"/>
                <a:cs typeface="Calibri" charset="0"/>
              </a:rPr>
              <a:t>By student group and subject area</a:t>
            </a:r>
          </a:p>
          <a:p>
            <a:pPr lvl="1" indent="-342900" algn="l">
              <a:buClr>
                <a:schemeClr val="accent2"/>
              </a:buClr>
            </a:pPr>
            <a:endParaRPr lang="en-US" sz="1050" dirty="0">
              <a:solidFill>
                <a:srgbClr val="FF0000"/>
              </a:solidFill>
              <a:latin typeface="Century Gothic" panose="020B0502020202020204" pitchFamily="34" charset="0"/>
            </a:endParaRPr>
          </a:p>
          <a:p>
            <a:pPr lvl="1" indent="-342900" algn="l">
              <a:buClr>
                <a:schemeClr val="accent2"/>
              </a:buClr>
            </a:pPr>
            <a:endParaRPr lang="en-US" sz="1050" dirty="0">
              <a:solidFill>
                <a:srgbClr val="FF0000"/>
              </a:solidFill>
              <a:latin typeface="Century Gothic" panose="020B0502020202020204" pitchFamily="34" charset="0"/>
            </a:endParaRPr>
          </a:p>
          <a:p>
            <a:pPr lvl="1" indent="-342900" algn="l">
              <a:buClr>
                <a:schemeClr val="accent2"/>
              </a:buClr>
            </a:pPr>
            <a:r>
              <a:rPr lang="en-US" sz="1400" dirty="0">
                <a:solidFill>
                  <a:srgbClr val="FF0000"/>
                </a:solidFill>
                <a:latin typeface="Century Gothic" panose="020B0502020202020204" pitchFamily="34" charset="0"/>
              </a:rPr>
              <a:t>*Substitute assessments are included at the Meets Grade Level standard.</a:t>
            </a:r>
          </a:p>
          <a:p>
            <a:pPr lvl="1" algn="l">
              <a:buClr>
                <a:schemeClr val="accent2"/>
              </a:buClr>
              <a:tabLst/>
            </a:pPr>
            <a:endParaRPr lang="en-US" sz="1800" dirty="0">
              <a:latin typeface="Century Gothic" panose="020B0502020202020204" pitchFamily="34" charset="0"/>
              <a:ea typeface="Calibri" charset="0"/>
              <a:cs typeface="Calibri" charset="0"/>
            </a:endParaRPr>
          </a:p>
          <a:p>
            <a:pPr lvl="1" algn="l">
              <a:buClr>
                <a:schemeClr val="accent2"/>
              </a:buClr>
              <a:tabLst/>
            </a:pPr>
            <a:endParaRPr lang="en-US" sz="1200" dirty="0">
              <a:solidFill>
                <a:schemeClr val="tx1">
                  <a:lumMod val="75000"/>
                  <a:lumOff val="25000"/>
                </a:schemeClr>
              </a:solidFill>
              <a:latin typeface="Century Gothic" panose="020B0502020202020204" pitchFamily="34" charset="0"/>
              <a:ea typeface="Calibri" charset="0"/>
              <a:cs typeface="Calibri" charset="0"/>
            </a:endParaRPr>
          </a:p>
        </p:txBody>
      </p:sp>
      <p:sp>
        <p:nvSpPr>
          <p:cNvPr id="8" name="Title 1">
            <a:extLst>
              <a:ext uri="{FF2B5EF4-FFF2-40B4-BE49-F238E27FC236}">
                <a16:creationId xmlns:a16="http://schemas.microsoft.com/office/drawing/2014/main" id="{940CDA12-4733-4668-92A8-ADD132A8DB6A}"/>
              </a:ext>
            </a:extLst>
          </p:cNvPr>
          <p:cNvSpPr txBox="1">
            <a:spLocks/>
          </p:cNvSpPr>
          <p:nvPr/>
        </p:nvSpPr>
        <p:spPr>
          <a:xfrm>
            <a:off x="623805" y="64094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800" b="1" spc="-38" dirty="0">
                <a:solidFill>
                  <a:srgbClr val="FF8134"/>
                </a:solidFill>
                <a:latin typeface="Century Gothic" panose="020B0502020202020204" pitchFamily="34" charset="0"/>
              </a:rPr>
              <a:t>Closing the Gaps Domain: </a:t>
            </a:r>
            <a:r>
              <a:rPr lang="en-US" sz="2800" spc="-38" dirty="0">
                <a:solidFill>
                  <a:srgbClr val="000000"/>
                </a:solidFill>
                <a:latin typeface="Century Gothic" panose="020B0502020202020204" pitchFamily="34" charset="0"/>
              </a:rPr>
              <a:t>Components</a:t>
            </a:r>
            <a:endParaRPr lang="en-US" sz="2800" spc="-38" dirty="0">
              <a:solidFill>
                <a:srgbClr val="1682C5">
                  <a:lumMod val="75000"/>
                </a:srgbClr>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D7C73AF7-5AEF-4C0D-BF5E-E9A5F952AA70}"/>
              </a:ext>
            </a:extLst>
          </p:cNvPr>
          <p:cNvCxnSpPr/>
          <p:nvPr/>
        </p:nvCxnSpPr>
        <p:spPr>
          <a:xfrm>
            <a:off x="623805" y="1674653"/>
            <a:ext cx="6169022" cy="0"/>
          </a:xfrm>
          <a:prstGeom prst="line">
            <a:avLst/>
          </a:prstGeom>
          <a:noFill/>
          <a:ln w="28575" cap="flat" cmpd="sng" algn="ctr">
            <a:solidFill>
              <a:srgbClr val="1CADE4">
                <a:lumMod val="75000"/>
              </a:srgbClr>
            </a:solidFill>
            <a:prstDash val="solid"/>
          </a:ln>
          <a:effectLst/>
        </p:spPr>
      </p:cxn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47532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23805" y="1812414"/>
            <a:ext cx="7543800" cy="312819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800" b="1" dirty="0">
                <a:solidFill>
                  <a:schemeClr val="accent1"/>
                </a:solidFill>
                <a:latin typeface="Century Gothic" panose="020B0502020202020204" pitchFamily="34" charset="0"/>
                <a:ea typeface="Calibri" charset="0"/>
                <a:cs typeface="Calibri" charset="0"/>
              </a:rPr>
              <a:t>Growth</a:t>
            </a:r>
          </a:p>
          <a:p>
            <a:pPr marL="600075" lvl="1" indent="-257175" algn="l">
              <a:buClr>
                <a:schemeClr val="accent2"/>
              </a:buClr>
              <a:buFont typeface="Wingdings" charset="2"/>
              <a:buChar char="§"/>
            </a:pPr>
            <a:r>
              <a:rPr lang="en-US" sz="1800" dirty="0">
                <a:latin typeface="Century Gothic" panose="020B0502020202020204" pitchFamily="34" charset="0"/>
                <a:ea typeface="Calibri" charset="0"/>
                <a:cs typeface="Calibri" charset="0"/>
              </a:rPr>
              <a:t>Elementary and Middle Schools (School Progress Domain)</a:t>
            </a:r>
          </a:p>
          <a:p>
            <a:pPr marL="817960" lvl="2" indent="-132160" algn="l">
              <a:lnSpc>
                <a:spcPct val="100000"/>
              </a:lnSpc>
              <a:buClr>
                <a:schemeClr val="accent1"/>
              </a:buClr>
              <a:buSzPct val="95000"/>
              <a:buFont typeface="Arial" charset="0"/>
              <a:buChar char="•"/>
            </a:pPr>
            <a:r>
              <a:rPr lang="en-US" dirty="0">
                <a:latin typeface="Century Gothic" panose="020B0502020202020204" pitchFamily="34" charset="0"/>
                <a:ea typeface="Calibri" charset="0"/>
                <a:cs typeface="Calibri" charset="0"/>
              </a:rPr>
              <a:t>ELA/Reading</a:t>
            </a:r>
          </a:p>
          <a:p>
            <a:pPr marL="817960" lvl="2" indent="-132160" algn="l">
              <a:lnSpc>
                <a:spcPct val="100000"/>
              </a:lnSpc>
              <a:spcAft>
                <a:spcPts val="450"/>
              </a:spcAft>
              <a:buClr>
                <a:schemeClr val="accent1"/>
              </a:buClr>
              <a:buSzPct val="95000"/>
              <a:buFont typeface="Arial" charset="0"/>
              <a:buChar char="•"/>
            </a:pPr>
            <a:r>
              <a:rPr lang="en-US" dirty="0">
                <a:latin typeface="Century Gothic" panose="020B0502020202020204" pitchFamily="34" charset="0"/>
                <a:ea typeface="Calibri" charset="0"/>
                <a:cs typeface="Calibri" charset="0"/>
              </a:rPr>
              <a:t>Mathematics</a:t>
            </a:r>
          </a:p>
          <a:p>
            <a:pPr marL="0" lvl="1" algn="l">
              <a:spcBef>
                <a:spcPts val="750"/>
              </a:spcBef>
              <a:buClr>
                <a:schemeClr val="accent2"/>
              </a:buClr>
            </a:pPr>
            <a:r>
              <a:rPr lang="en-US" sz="1800" b="1" dirty="0">
                <a:solidFill>
                  <a:schemeClr val="accent1"/>
                </a:solidFill>
                <a:latin typeface="Century Gothic" panose="020B0502020202020204" pitchFamily="34" charset="0"/>
                <a:ea typeface="Calibri" charset="0"/>
                <a:cs typeface="Calibri" charset="0"/>
              </a:rPr>
              <a:t>Graduation Rate</a:t>
            </a:r>
          </a:p>
          <a:p>
            <a:pPr marL="600075" lvl="1" indent="-257175" algn="l">
              <a:buClr>
                <a:schemeClr val="accent2"/>
              </a:buClr>
              <a:buFont typeface="Wingdings" charset="2"/>
              <a:buChar char="§"/>
            </a:pPr>
            <a:r>
              <a:rPr lang="en-US" sz="1800" dirty="0">
                <a:latin typeface="Century Gothic" panose="020B0502020202020204" pitchFamily="34" charset="0"/>
                <a:ea typeface="Calibri" charset="0"/>
                <a:cs typeface="Calibri" charset="0"/>
              </a:rPr>
              <a:t>High Schools, K–12, Districts</a:t>
            </a:r>
          </a:p>
          <a:p>
            <a:pPr marL="817960" lvl="2" indent="-132160" algn="l">
              <a:lnSpc>
                <a:spcPct val="110000"/>
              </a:lnSpc>
              <a:spcAft>
                <a:spcPts val="450"/>
              </a:spcAft>
              <a:buClr>
                <a:schemeClr val="accent1"/>
              </a:buClr>
              <a:buSzPct val="95000"/>
              <a:buFont typeface="Arial" charset="0"/>
              <a:buChar char="•"/>
            </a:pPr>
            <a:r>
              <a:rPr lang="en-US" dirty="0">
                <a:latin typeface="Century Gothic" panose="020B0502020202020204" pitchFamily="34" charset="0"/>
                <a:ea typeface="Calibri" charset="0"/>
                <a:cs typeface="Calibri" charset="0"/>
              </a:rPr>
              <a:t>4-year Federal Graduation Rate (without exclusions)</a:t>
            </a:r>
          </a:p>
          <a:p>
            <a:pPr marL="0" lvl="1" algn="l">
              <a:spcBef>
                <a:spcPts val="750"/>
              </a:spcBef>
              <a:buClr>
                <a:schemeClr val="accent2"/>
              </a:buClr>
            </a:pPr>
            <a:r>
              <a:rPr lang="en-US" sz="1800" b="1" dirty="0">
                <a:solidFill>
                  <a:schemeClr val="accent1"/>
                </a:solidFill>
                <a:latin typeface="Century Gothic" panose="020B0502020202020204" pitchFamily="34" charset="0"/>
                <a:ea typeface="Calibri" charset="0"/>
                <a:cs typeface="Calibri" charset="0"/>
              </a:rPr>
              <a:t>Targets</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Calibri" charset="0"/>
                <a:cs typeface="Calibri" charset="0"/>
              </a:rPr>
              <a:t>By student group</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Calibri" charset="0"/>
                <a:cs typeface="Calibri" charset="0"/>
              </a:rPr>
              <a:t>For Growth, by subject area</a:t>
            </a:r>
          </a:p>
        </p:txBody>
      </p:sp>
      <p:sp>
        <p:nvSpPr>
          <p:cNvPr id="8" name="Title 1">
            <a:extLst>
              <a:ext uri="{FF2B5EF4-FFF2-40B4-BE49-F238E27FC236}">
                <a16:creationId xmlns:a16="http://schemas.microsoft.com/office/drawing/2014/main" id="{421D3832-BFA2-46DF-95AB-06FA72024AFF}"/>
              </a:ext>
            </a:extLst>
          </p:cNvPr>
          <p:cNvSpPr txBox="1">
            <a:spLocks/>
          </p:cNvSpPr>
          <p:nvPr/>
        </p:nvSpPr>
        <p:spPr>
          <a:xfrm>
            <a:off x="623805" y="58819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pPr>
            <a:r>
              <a:rPr lang="en-US" sz="2800" b="1" spc="-38" dirty="0">
                <a:solidFill>
                  <a:srgbClr val="FF8134"/>
                </a:solidFill>
                <a:latin typeface="Century Gothic" panose="020B0502020202020204" pitchFamily="34" charset="0"/>
              </a:rPr>
              <a:t>Closing the Gaps Domain: </a:t>
            </a:r>
            <a:r>
              <a:rPr lang="en-US" sz="2800" dirty="0">
                <a:solidFill>
                  <a:srgbClr val="000000"/>
                </a:solidFill>
                <a:latin typeface="Century Gothic" panose="020B0502020202020204" pitchFamily="34" charset="0"/>
              </a:rPr>
              <a:t>Components</a:t>
            </a:r>
            <a:endParaRPr lang="en-US" sz="2800" spc="-38" dirty="0">
              <a:solidFill>
                <a:srgbClr val="1682C5">
                  <a:lumMod val="75000"/>
                </a:srgbClr>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C64587EC-1C62-4C8A-8FA7-72C71430558E}"/>
              </a:ext>
            </a:extLst>
          </p:cNvPr>
          <p:cNvCxnSpPr/>
          <p:nvPr/>
        </p:nvCxnSpPr>
        <p:spPr>
          <a:xfrm>
            <a:off x="623805" y="1674653"/>
            <a:ext cx="6169022" cy="0"/>
          </a:xfrm>
          <a:prstGeom prst="line">
            <a:avLst/>
          </a:prstGeom>
          <a:noFill/>
          <a:ln w="28575" cap="flat" cmpd="sng" algn="ctr">
            <a:solidFill>
              <a:srgbClr val="1CADE4">
                <a:lumMod val="75000"/>
              </a:srgbClr>
            </a:solidFill>
            <a:prstDash val="solid"/>
          </a:ln>
          <a:effectLst/>
        </p:spPr>
      </p:cxn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00398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40792" y="1855479"/>
            <a:ext cx="7344996" cy="368326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spcBef>
                <a:spcPts val="375"/>
              </a:spcBef>
              <a:spcAft>
                <a:spcPts val="900"/>
              </a:spcAft>
            </a:pPr>
            <a:r>
              <a:rPr lang="en-US" sz="1800" b="1" dirty="0">
                <a:solidFill>
                  <a:schemeClr val="accent1"/>
                </a:solidFill>
                <a:latin typeface="Century Gothic" panose="020B0502020202020204" pitchFamily="34" charset="0"/>
                <a:ea typeface="Calibri" charset="0"/>
                <a:cs typeface="Calibri" charset="0"/>
              </a:rPr>
              <a:t>School Quality and Student Success</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Calibri" charset="0"/>
                <a:cs typeface="Calibri" charset="0"/>
              </a:rPr>
              <a:t>High Schools, K–12, and Districts</a:t>
            </a:r>
          </a:p>
          <a:p>
            <a:pPr marL="817960" lvl="2" indent="-132160" algn="l">
              <a:lnSpc>
                <a:spcPct val="100000"/>
              </a:lnSpc>
              <a:spcAft>
                <a:spcPts val="900"/>
              </a:spcAft>
              <a:buClr>
                <a:schemeClr val="accent1"/>
              </a:buClr>
              <a:buSzPct val="95000"/>
              <a:buFont typeface="Arial" charset="0"/>
              <a:buChar char="•"/>
            </a:pPr>
            <a:r>
              <a:rPr lang="en-US" dirty="0">
                <a:latin typeface="Century Gothic" panose="020B0502020202020204" pitchFamily="34" charset="0"/>
                <a:ea typeface="Calibri" charset="0"/>
                <a:cs typeface="Calibri" charset="0"/>
              </a:rPr>
              <a:t>College, Career, and Military Readiness*</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cs typeface="Calibri" charset="0"/>
              </a:rPr>
              <a:t>Elementary</a:t>
            </a:r>
            <a:r>
              <a:rPr lang="en-US" sz="1800" dirty="0">
                <a:latin typeface="Century Gothic" panose="020B0502020202020204" pitchFamily="34" charset="0"/>
                <a:ea typeface="Calibri" charset="0"/>
                <a:cs typeface="Calibri" charset="0"/>
              </a:rPr>
              <a:t> and Middle Schools </a:t>
            </a:r>
          </a:p>
          <a:p>
            <a:pPr marL="817960" lvl="2" indent="-132160" algn="l">
              <a:lnSpc>
                <a:spcPct val="100000"/>
              </a:lnSpc>
              <a:spcAft>
                <a:spcPts val="900"/>
              </a:spcAft>
              <a:buClr>
                <a:schemeClr val="accent1"/>
              </a:buClr>
              <a:buSzPct val="95000"/>
              <a:buFont typeface="Arial" charset="0"/>
              <a:buChar char="•"/>
            </a:pPr>
            <a:r>
              <a:rPr lang="en-US" dirty="0">
                <a:latin typeface="Century Gothic" panose="020B0502020202020204" pitchFamily="34" charset="0"/>
                <a:ea typeface="Calibri" charset="0"/>
                <a:cs typeface="Calibri" charset="0"/>
              </a:rPr>
              <a:t>Student Achievement Domain Score: STAAR Only</a:t>
            </a:r>
          </a:p>
          <a:p>
            <a:pPr marL="0" lvl="1" algn="l">
              <a:spcAft>
                <a:spcPts val="900"/>
              </a:spcAft>
              <a:buClr>
                <a:schemeClr val="accent2"/>
              </a:buClr>
            </a:pPr>
            <a:r>
              <a:rPr lang="en-US" sz="1800" b="1" dirty="0">
                <a:solidFill>
                  <a:schemeClr val="accent1"/>
                </a:solidFill>
                <a:latin typeface="Century Gothic" panose="020B0502020202020204" pitchFamily="34" charset="0"/>
                <a:ea typeface="Calibri" charset="0"/>
                <a:cs typeface="Calibri" charset="0"/>
              </a:rPr>
              <a:t>Targets</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Calibri" charset="0"/>
                <a:cs typeface="Calibri" charset="0"/>
              </a:rPr>
              <a:t>By student group</a:t>
            </a:r>
          </a:p>
          <a:p>
            <a:pPr marL="84535" lvl="1" indent="-84535" algn="l">
              <a:spcBef>
                <a:spcPts val="750"/>
              </a:spcBef>
              <a:buClr>
                <a:schemeClr val="accent2"/>
              </a:buClr>
            </a:pPr>
            <a:endParaRPr lang="en-US" sz="1100" dirty="0">
              <a:solidFill>
                <a:srgbClr val="FF0000"/>
              </a:solidFill>
              <a:latin typeface="Century Gothic" panose="020B0502020202020204" pitchFamily="34" charset="0"/>
              <a:cs typeface="Calibri" charset="0"/>
            </a:endParaRPr>
          </a:p>
          <a:p>
            <a:pPr marL="84535" lvl="1" indent="-84535" algn="l">
              <a:spcBef>
                <a:spcPts val="750"/>
              </a:spcBef>
              <a:buClr>
                <a:schemeClr val="accent2"/>
              </a:buClr>
            </a:pPr>
            <a:endParaRPr lang="en-US" sz="1100" dirty="0">
              <a:solidFill>
                <a:srgbClr val="FF0000"/>
              </a:solidFill>
              <a:latin typeface="Century Gothic" panose="020B0502020202020204" pitchFamily="34" charset="0"/>
              <a:cs typeface="Calibri" charset="0"/>
            </a:endParaRPr>
          </a:p>
          <a:p>
            <a:pPr marL="84535" lvl="1" indent="-84535" algn="l">
              <a:spcBef>
                <a:spcPts val="750"/>
              </a:spcBef>
              <a:buClr>
                <a:schemeClr val="accent2"/>
              </a:buClr>
            </a:pPr>
            <a:r>
              <a:rPr lang="en-US" sz="1600" dirty="0">
                <a:solidFill>
                  <a:srgbClr val="FF0000"/>
                </a:solidFill>
                <a:latin typeface="Century Gothic" panose="020B0502020202020204" pitchFamily="34" charset="0"/>
                <a:cs typeface="Calibri" charset="0"/>
              </a:rPr>
              <a:t>Evaluates annual graduates plus students in grade 12 during school year 2016–­17 as reported in TSDS PEIMS who did not graduate. </a:t>
            </a:r>
          </a:p>
          <a:p>
            <a:pPr marL="0" lvl="1" algn="l">
              <a:spcBef>
                <a:spcPts val="750"/>
              </a:spcBef>
              <a:buClr>
                <a:schemeClr val="accent2"/>
              </a:buClr>
            </a:pPr>
            <a:endParaRPr lang="en-US" b="1" dirty="0">
              <a:solidFill>
                <a:schemeClr val="accent1"/>
              </a:solidFill>
              <a:latin typeface="Century Gothic" panose="020B0502020202020204" pitchFamily="34" charset="0"/>
              <a:ea typeface="Calibri" charset="0"/>
              <a:cs typeface="Calibri" charset="0"/>
            </a:endParaRPr>
          </a:p>
        </p:txBody>
      </p:sp>
      <p:sp>
        <p:nvSpPr>
          <p:cNvPr id="8" name="Title 1">
            <a:extLst>
              <a:ext uri="{FF2B5EF4-FFF2-40B4-BE49-F238E27FC236}">
                <a16:creationId xmlns:a16="http://schemas.microsoft.com/office/drawing/2014/main" id="{B2EB63A4-750B-46DD-9855-01F01AFCBB1F}"/>
              </a:ext>
            </a:extLst>
          </p:cNvPr>
          <p:cNvSpPr txBox="1">
            <a:spLocks/>
          </p:cNvSpPr>
          <p:nvPr/>
        </p:nvSpPr>
        <p:spPr>
          <a:xfrm>
            <a:off x="540792" y="60577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pPr>
            <a:r>
              <a:rPr lang="en-US" sz="2800" b="1" spc="-38" dirty="0">
                <a:solidFill>
                  <a:srgbClr val="FF8134"/>
                </a:solidFill>
                <a:latin typeface="Century Gothic" panose="020B0502020202020204" pitchFamily="34" charset="0"/>
              </a:rPr>
              <a:t>Closing the Gaps Domain: </a:t>
            </a:r>
            <a:r>
              <a:rPr lang="en-US" sz="2800" dirty="0">
                <a:solidFill>
                  <a:srgbClr val="000000"/>
                </a:solidFill>
                <a:latin typeface="Century Gothic" panose="020B0502020202020204" pitchFamily="34" charset="0"/>
              </a:rPr>
              <a:t>Components</a:t>
            </a:r>
            <a:endParaRPr lang="en-US" sz="2800" spc="-38" dirty="0">
              <a:solidFill>
                <a:srgbClr val="1682C5">
                  <a:lumMod val="75000"/>
                </a:srgbClr>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F6BE5334-0E7A-4B4C-89E7-447655906EF4}"/>
              </a:ext>
            </a:extLst>
          </p:cNvPr>
          <p:cNvCxnSpPr/>
          <p:nvPr/>
        </p:nvCxnSpPr>
        <p:spPr>
          <a:xfrm>
            <a:off x="623805" y="1674653"/>
            <a:ext cx="6169022" cy="0"/>
          </a:xfrm>
          <a:prstGeom prst="line">
            <a:avLst/>
          </a:prstGeom>
          <a:noFill/>
          <a:ln w="28575" cap="flat" cmpd="sng" algn="ctr">
            <a:solidFill>
              <a:srgbClr val="1CADE4">
                <a:lumMod val="75000"/>
              </a:srgbClr>
            </a:solidFill>
            <a:prstDash val="solid"/>
          </a:ln>
          <a:effectLst/>
        </p:spPr>
      </p:cxn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973996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7B3A19-1848-42C1-A1B3-61D3E05E431C}"/>
              </a:ext>
            </a:extLst>
          </p:cNvPr>
          <p:cNvSpPr txBox="1">
            <a:spLocks/>
          </p:cNvSpPr>
          <p:nvPr/>
        </p:nvSpPr>
        <p:spPr>
          <a:xfrm>
            <a:off x="594242" y="58678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800" b="1" spc="-38" dirty="0">
                <a:solidFill>
                  <a:srgbClr val="FF8134"/>
                </a:solidFill>
                <a:latin typeface="Century Gothic" panose="020B0502020202020204" pitchFamily="34" charset="0"/>
              </a:rPr>
              <a:t>Closing the Gaps Domain: </a:t>
            </a:r>
            <a:r>
              <a:rPr lang="en-US" sz="2800" spc="-38" dirty="0">
                <a:solidFill>
                  <a:srgbClr val="000000"/>
                </a:solidFill>
                <a:latin typeface="Century Gothic" panose="020B0502020202020204" pitchFamily="34" charset="0"/>
              </a:rPr>
              <a:t>Calculating a Rating</a:t>
            </a:r>
            <a:endParaRPr lang="en-US" sz="2800" spc="-38" dirty="0">
              <a:solidFill>
                <a:srgbClr val="1682C5">
                  <a:lumMod val="75000"/>
                </a:srgbClr>
              </a:solidFill>
              <a:latin typeface="Century Gothic" panose="020B0502020202020204" pitchFamily="34" charset="0"/>
            </a:endParaRPr>
          </a:p>
        </p:txBody>
      </p:sp>
      <p:cxnSp>
        <p:nvCxnSpPr>
          <p:cNvPr id="54" name="Straight Connector 53"/>
          <p:cNvCxnSpPr/>
          <p:nvPr/>
        </p:nvCxnSpPr>
        <p:spPr>
          <a:xfrm>
            <a:off x="637180" y="1731694"/>
            <a:ext cx="6169022" cy="0"/>
          </a:xfrm>
          <a:prstGeom prst="line">
            <a:avLst/>
          </a:prstGeom>
          <a:noFill/>
          <a:ln w="28575" cap="flat" cmpd="sng" algn="ctr">
            <a:solidFill>
              <a:srgbClr val="1CADE4">
                <a:lumMod val="75000"/>
              </a:srgbClr>
            </a:solidFill>
            <a:prstDash val="solid"/>
          </a:ln>
          <a:effectLst/>
        </p:spPr>
      </p:cxnSp>
      <p:grpSp>
        <p:nvGrpSpPr>
          <p:cNvPr id="55" name="Group 54">
            <a:extLst/>
          </p:cNvPr>
          <p:cNvGrpSpPr/>
          <p:nvPr/>
        </p:nvGrpSpPr>
        <p:grpSpPr>
          <a:xfrm>
            <a:off x="1184090" y="2508998"/>
            <a:ext cx="548640" cy="548640"/>
            <a:chOff x="1556066" y="1657353"/>
            <a:chExt cx="784042" cy="784042"/>
          </a:xfrm>
        </p:grpSpPr>
        <p:sp>
          <p:nvSpPr>
            <p:cNvPr id="56" name="Rectangle 55"/>
            <p:cNvSpPr/>
            <p:nvPr/>
          </p:nvSpPr>
          <p:spPr>
            <a:xfrm>
              <a:off x="1556066" y="1657353"/>
              <a:ext cx="784042" cy="784042"/>
            </a:xfrm>
            <a:prstGeom prst="rect">
              <a:avLst/>
            </a:prstGeom>
            <a:solidFill>
              <a:srgbClr val="2683C6">
                <a:alpha val="15000"/>
              </a:srgbClr>
            </a:solidFill>
            <a:ln w="15875" cap="flat" cmpd="sng" algn="ctr">
              <a:noFill/>
              <a:prstDash val="solid"/>
            </a:ln>
            <a:effectLst/>
          </p:spPr>
          <p:txBody>
            <a:bodyPr rtlCol="0" anchor="ctr"/>
            <a:lstStyle/>
            <a:p>
              <a:pPr algn="ctr" defTabSz="685800">
                <a:defRPr/>
              </a:pPr>
              <a:endParaRPr lang="en-US" sz="1350" kern="0" dirty="0">
                <a:solidFill>
                  <a:prstClr val="white"/>
                </a:solidFill>
                <a:latin typeface="Century Gothic" panose="020B0502020202020204" pitchFamily="34" charset="0"/>
              </a:endParaRPr>
            </a:p>
          </p:txBody>
        </p:sp>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4856" y="1742261"/>
              <a:ext cx="710455" cy="668968"/>
            </a:xfrm>
            <a:prstGeom prst="rect">
              <a:avLst/>
            </a:prstGeom>
          </p:spPr>
        </p:pic>
      </p:grpSp>
      <p:grpSp>
        <p:nvGrpSpPr>
          <p:cNvPr id="58" name="Group 57">
            <a:extLst/>
          </p:cNvPr>
          <p:cNvGrpSpPr/>
          <p:nvPr/>
        </p:nvGrpSpPr>
        <p:grpSpPr>
          <a:xfrm>
            <a:off x="1184088" y="3176315"/>
            <a:ext cx="548640" cy="548640"/>
            <a:chOff x="1556064" y="2843694"/>
            <a:chExt cx="769247" cy="769247"/>
          </a:xfrm>
        </p:grpSpPr>
        <p:sp>
          <p:nvSpPr>
            <p:cNvPr id="59" name="Rectangle 58"/>
            <p:cNvSpPr/>
            <p:nvPr/>
          </p:nvSpPr>
          <p:spPr>
            <a:xfrm>
              <a:off x="1556064" y="2843694"/>
              <a:ext cx="769247" cy="769247"/>
            </a:xfrm>
            <a:prstGeom prst="rect">
              <a:avLst/>
            </a:prstGeom>
            <a:solidFill>
              <a:srgbClr val="2683C6">
                <a:alpha val="15000"/>
              </a:srgbClr>
            </a:solidFill>
            <a:ln w="15875" cap="flat" cmpd="sng" algn="ctr">
              <a:noFill/>
              <a:prstDash val="solid"/>
            </a:ln>
            <a:effectLst/>
          </p:spPr>
          <p:txBody>
            <a:bodyPr rtlCol="0" anchor="ctr"/>
            <a:lstStyle/>
            <a:p>
              <a:pPr algn="ctr" defTabSz="685800">
                <a:defRPr/>
              </a:pPr>
              <a:endParaRPr lang="en-US" sz="1350" kern="0" dirty="0">
                <a:solidFill>
                  <a:prstClr val="white"/>
                </a:solidFill>
                <a:latin typeface="Century Gothic" panose="020B0502020202020204" pitchFamily="34" charset="0"/>
              </a:endParaRPr>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244" y="2944485"/>
              <a:ext cx="581384" cy="599841"/>
            </a:xfrm>
            <a:prstGeom prst="rect">
              <a:avLst/>
            </a:prstGeom>
          </p:spPr>
        </p:pic>
      </p:grpSp>
      <p:sp>
        <p:nvSpPr>
          <p:cNvPr id="61" name="Rectangle 60"/>
          <p:cNvSpPr/>
          <p:nvPr/>
        </p:nvSpPr>
        <p:spPr>
          <a:xfrm>
            <a:off x="1184088" y="3843632"/>
            <a:ext cx="548640" cy="548640"/>
          </a:xfrm>
          <a:prstGeom prst="rect">
            <a:avLst/>
          </a:prstGeom>
          <a:solidFill>
            <a:srgbClr val="2683C6">
              <a:alpha val="15000"/>
            </a:srgbClr>
          </a:solidFill>
          <a:ln w="15875" cap="flat" cmpd="sng" algn="ctr">
            <a:noFill/>
            <a:prstDash val="solid"/>
          </a:ln>
          <a:effectLst/>
        </p:spPr>
        <p:txBody>
          <a:bodyPr rtlCol="0" anchor="ctr"/>
          <a:lstStyle/>
          <a:p>
            <a:pPr algn="ctr" defTabSz="685800">
              <a:defRPr/>
            </a:pPr>
            <a:endParaRPr lang="en-US" sz="1350" kern="0" dirty="0">
              <a:solidFill>
                <a:prstClr val="white"/>
              </a:solidFill>
              <a:latin typeface="Century Gothic" panose="020B0502020202020204" pitchFamily="34" charset="0"/>
            </a:endParaRPr>
          </a:p>
        </p:txBody>
      </p:sp>
      <p:sp>
        <p:nvSpPr>
          <p:cNvPr id="62" name="Rectangle 61"/>
          <p:cNvSpPr/>
          <p:nvPr/>
        </p:nvSpPr>
        <p:spPr>
          <a:xfrm>
            <a:off x="1189191" y="5178267"/>
            <a:ext cx="548640" cy="548640"/>
          </a:xfrm>
          <a:prstGeom prst="rect">
            <a:avLst/>
          </a:prstGeom>
          <a:solidFill>
            <a:srgbClr val="2683C6">
              <a:alpha val="15000"/>
            </a:srgbClr>
          </a:solidFill>
          <a:ln w="15875" cap="flat" cmpd="sng" algn="ctr">
            <a:noFill/>
            <a:prstDash val="solid"/>
          </a:ln>
          <a:effectLst/>
        </p:spPr>
        <p:txBody>
          <a:bodyPr rtlCol="0" anchor="ctr"/>
          <a:lstStyle/>
          <a:p>
            <a:pPr algn="ctr" defTabSz="685800">
              <a:defRPr/>
            </a:pPr>
            <a:endParaRPr lang="en-US" sz="1350" kern="0" dirty="0">
              <a:solidFill>
                <a:prstClr val="white"/>
              </a:solidFill>
              <a:latin typeface="Century Gothic" panose="020B0502020202020204" pitchFamily="34" charset="0"/>
            </a:endParaRP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763" y="4584316"/>
            <a:ext cx="395291" cy="395291"/>
          </a:xfrm>
          <a:prstGeom prst="rect">
            <a:avLst/>
          </a:prstGeom>
        </p:spPr>
      </p:pic>
      <p:cxnSp>
        <p:nvCxnSpPr>
          <p:cNvPr id="64" name="Straight Arrow Connector 63"/>
          <p:cNvCxnSpPr/>
          <p:nvPr/>
        </p:nvCxnSpPr>
        <p:spPr>
          <a:xfrm flipV="1">
            <a:off x="1906234" y="2778208"/>
            <a:ext cx="1737167" cy="10222"/>
          </a:xfrm>
          <a:prstGeom prst="straightConnector1">
            <a:avLst/>
          </a:prstGeom>
          <a:noFill/>
          <a:ln w="28575" cap="flat" cmpd="sng" algn="ctr">
            <a:solidFill>
              <a:srgbClr val="1CADE4"/>
            </a:solidFill>
            <a:prstDash val="sysDot"/>
            <a:tailEnd type="triangle"/>
          </a:ln>
          <a:effectLst/>
        </p:spPr>
      </p:cxnSp>
      <p:cxnSp>
        <p:nvCxnSpPr>
          <p:cNvPr id="65" name="Straight Arrow Connector 64"/>
          <p:cNvCxnSpPr/>
          <p:nvPr/>
        </p:nvCxnSpPr>
        <p:spPr>
          <a:xfrm flipV="1">
            <a:off x="1895739" y="3445525"/>
            <a:ext cx="1737167" cy="10222"/>
          </a:xfrm>
          <a:prstGeom prst="straightConnector1">
            <a:avLst/>
          </a:prstGeom>
          <a:noFill/>
          <a:ln w="28575" cap="flat" cmpd="sng" algn="ctr">
            <a:solidFill>
              <a:srgbClr val="1CADE4"/>
            </a:solidFill>
            <a:prstDash val="sysDot"/>
            <a:tailEnd type="triangle"/>
          </a:ln>
          <a:effectLst/>
        </p:spPr>
      </p:cxnSp>
      <p:cxnSp>
        <p:nvCxnSpPr>
          <p:cNvPr id="66" name="Straight Arrow Connector 65"/>
          <p:cNvCxnSpPr/>
          <p:nvPr/>
        </p:nvCxnSpPr>
        <p:spPr>
          <a:xfrm flipV="1">
            <a:off x="1882550" y="4112842"/>
            <a:ext cx="1737167" cy="10222"/>
          </a:xfrm>
          <a:prstGeom prst="straightConnector1">
            <a:avLst/>
          </a:prstGeom>
          <a:noFill/>
          <a:ln w="28575" cap="flat" cmpd="sng" algn="ctr">
            <a:solidFill>
              <a:srgbClr val="1CADE4"/>
            </a:solidFill>
            <a:prstDash val="sysDot"/>
            <a:tailEnd type="triangle"/>
          </a:ln>
          <a:effectLst/>
        </p:spPr>
      </p:cxnSp>
      <p:cxnSp>
        <p:nvCxnSpPr>
          <p:cNvPr id="67" name="Straight Arrow Connector 66"/>
          <p:cNvCxnSpPr/>
          <p:nvPr/>
        </p:nvCxnSpPr>
        <p:spPr>
          <a:xfrm flipV="1">
            <a:off x="1916440" y="5447476"/>
            <a:ext cx="1737167" cy="10222"/>
          </a:xfrm>
          <a:prstGeom prst="straightConnector1">
            <a:avLst/>
          </a:prstGeom>
          <a:noFill/>
          <a:ln w="28575" cap="flat" cmpd="sng" algn="ctr">
            <a:solidFill>
              <a:srgbClr val="1CADE4"/>
            </a:solidFill>
            <a:prstDash val="sysDot"/>
            <a:tailEnd type="triangle"/>
          </a:ln>
          <a:effectLst/>
        </p:spPr>
      </p:cxnSp>
      <p:grpSp>
        <p:nvGrpSpPr>
          <p:cNvPr id="68" name="Group 67">
            <a:extLst/>
          </p:cNvPr>
          <p:cNvGrpSpPr/>
          <p:nvPr/>
        </p:nvGrpSpPr>
        <p:grpSpPr>
          <a:xfrm>
            <a:off x="3721691" y="5176614"/>
            <a:ext cx="548640" cy="548640"/>
            <a:chOff x="4939535" y="5214174"/>
            <a:chExt cx="962861" cy="962861"/>
          </a:xfrm>
        </p:grpSpPr>
        <p:sp>
          <p:nvSpPr>
            <p:cNvPr id="69" name="Rectangle 68"/>
            <p:cNvSpPr/>
            <p:nvPr/>
          </p:nvSpPr>
          <p:spPr>
            <a:xfrm>
              <a:off x="4939535" y="5214174"/>
              <a:ext cx="962861" cy="962861"/>
            </a:xfrm>
            <a:prstGeom prst="rect">
              <a:avLst/>
            </a:prstGeom>
            <a:solidFill>
              <a:srgbClr val="2683C6">
                <a:alpha val="15000"/>
              </a:srgbClr>
            </a:solidFill>
            <a:ln w="15875" cap="flat" cmpd="sng" algn="ctr">
              <a:noFill/>
              <a:prstDash val="solid"/>
            </a:ln>
            <a:effectLst/>
          </p:spPr>
          <p:txBody>
            <a:bodyPr rtlCol="0" anchor="ctr"/>
            <a:lstStyle/>
            <a:p>
              <a:pPr algn="ctr" defTabSz="685800">
                <a:defRPr/>
              </a:pPr>
              <a:endParaRPr lang="en-US" sz="1350" kern="0" dirty="0">
                <a:solidFill>
                  <a:prstClr val="white"/>
                </a:solidFill>
                <a:latin typeface="Century Gothic" panose="020B0502020202020204" pitchFamily="34" charset="0"/>
              </a:endParaRPr>
            </a:p>
          </p:txBody>
        </p:sp>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sp>
        <p:nvSpPr>
          <p:cNvPr id="71" name="Title 1"/>
          <p:cNvSpPr txBox="1">
            <a:spLocks/>
          </p:cNvSpPr>
          <p:nvPr/>
        </p:nvSpPr>
        <p:spPr>
          <a:xfrm>
            <a:off x="770803" y="2151305"/>
            <a:ext cx="154459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800">
              <a:lnSpc>
                <a:spcPct val="100000"/>
              </a:lnSpc>
              <a:defRPr/>
            </a:pPr>
            <a:r>
              <a:rPr lang="en-US" sz="1500" b="1" spc="-38" dirty="0">
                <a:solidFill>
                  <a:prstClr val="black"/>
                </a:solidFill>
                <a:latin typeface="Century Gothic" panose="020B0502020202020204" pitchFamily="34" charset="0"/>
              </a:rPr>
              <a:t>Student Group</a:t>
            </a:r>
          </a:p>
        </p:txBody>
      </p:sp>
      <p:sp>
        <p:nvSpPr>
          <p:cNvPr id="72" name="Title 1"/>
          <p:cNvSpPr txBox="1">
            <a:spLocks/>
          </p:cNvSpPr>
          <p:nvPr/>
        </p:nvSpPr>
        <p:spPr>
          <a:xfrm>
            <a:off x="2993332" y="2156693"/>
            <a:ext cx="2174720"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800">
              <a:lnSpc>
                <a:spcPct val="100000"/>
              </a:lnSpc>
              <a:defRPr/>
            </a:pPr>
            <a:r>
              <a:rPr lang="en-US" sz="1500" b="1" spc="-38" dirty="0">
                <a:solidFill>
                  <a:prstClr val="black"/>
                </a:solidFill>
                <a:latin typeface="Century Gothic" panose="020B0502020202020204" pitchFamily="34" charset="0"/>
              </a:rPr>
              <a:t>Achievement Target</a:t>
            </a:r>
          </a:p>
        </p:txBody>
      </p:sp>
      <p:sp>
        <p:nvSpPr>
          <p:cNvPr id="73" name="Rectangle 72"/>
          <p:cNvSpPr/>
          <p:nvPr/>
        </p:nvSpPr>
        <p:spPr>
          <a:xfrm>
            <a:off x="6381743" y="3291531"/>
            <a:ext cx="1614091" cy="1614091"/>
          </a:xfrm>
          <a:prstGeom prst="rect">
            <a:avLst/>
          </a:prstGeom>
          <a:solidFill>
            <a:srgbClr val="3E8853">
              <a:alpha val="15000"/>
            </a:srgbClr>
          </a:solidFill>
          <a:ln w="15875" cap="flat" cmpd="sng" algn="ctr">
            <a:noFill/>
            <a:prstDash val="solid"/>
          </a:ln>
          <a:effectLst/>
        </p:spPr>
        <p:txBody>
          <a:bodyPr rtlCol="0" anchor="ctr"/>
          <a:lstStyle/>
          <a:p>
            <a:pPr algn="ctr" defTabSz="685800">
              <a:defRPr/>
            </a:pPr>
            <a:endParaRPr lang="en-US" sz="1350" kern="0" dirty="0">
              <a:solidFill>
                <a:prstClr val="white"/>
              </a:solidFill>
              <a:latin typeface="Century Gothic" panose="020B0502020202020204" pitchFamily="34" charset="0"/>
            </a:endParaRPr>
          </a:p>
        </p:txBody>
      </p:sp>
      <p:sp>
        <p:nvSpPr>
          <p:cNvPr id="74" name="Title 1"/>
          <p:cNvSpPr txBox="1">
            <a:spLocks/>
          </p:cNvSpPr>
          <p:nvPr/>
        </p:nvSpPr>
        <p:spPr>
          <a:xfrm>
            <a:off x="6101428" y="2647943"/>
            <a:ext cx="2174720" cy="567994"/>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800">
              <a:lnSpc>
                <a:spcPct val="100000"/>
              </a:lnSpc>
              <a:defRPr/>
            </a:pPr>
            <a:r>
              <a:rPr lang="en-US" sz="1500" b="1" spc="-38" dirty="0">
                <a:solidFill>
                  <a:prstClr val="black"/>
                </a:solidFill>
                <a:latin typeface="Century Gothic" panose="020B0502020202020204" pitchFamily="34" charset="0"/>
              </a:rPr>
              <a:t>% of Student Groups </a:t>
            </a:r>
          </a:p>
          <a:p>
            <a:pPr algn="ctr" defTabSz="685800">
              <a:lnSpc>
                <a:spcPct val="100000"/>
              </a:lnSpc>
              <a:defRPr/>
            </a:pPr>
            <a:r>
              <a:rPr lang="en-US" sz="1500" b="1" spc="-38" dirty="0">
                <a:solidFill>
                  <a:prstClr val="black"/>
                </a:solidFill>
                <a:latin typeface="Century Gothic" panose="020B0502020202020204" pitchFamily="34" charset="0"/>
              </a:rPr>
              <a:t>that Meet </a:t>
            </a:r>
            <a:r>
              <a:rPr lang="en-US" sz="1500" b="1" dirty="0">
                <a:solidFill>
                  <a:prstClr val="black"/>
                </a:solidFill>
                <a:latin typeface="Century Gothic" panose="020B0502020202020204" pitchFamily="34" charset="0"/>
              </a:rPr>
              <a:t>T</a:t>
            </a:r>
            <a:r>
              <a:rPr lang="en-US" sz="1500" b="1" spc="-38" dirty="0" err="1">
                <a:solidFill>
                  <a:prstClr val="black"/>
                </a:solidFill>
                <a:latin typeface="Century Gothic" panose="020B0502020202020204" pitchFamily="34" charset="0"/>
              </a:rPr>
              <a:t>arget</a:t>
            </a:r>
            <a:endParaRPr lang="en-US" sz="1500" b="1" spc="-38" dirty="0">
              <a:solidFill>
                <a:prstClr val="black"/>
              </a:solidFill>
              <a:latin typeface="Century Gothic" panose="020B0502020202020204" pitchFamily="34" charset="0"/>
            </a:endParaRPr>
          </a:p>
        </p:txBody>
      </p:sp>
      <p:sp>
        <p:nvSpPr>
          <p:cNvPr id="75" name="Title 1"/>
          <p:cNvSpPr txBox="1">
            <a:spLocks/>
          </p:cNvSpPr>
          <p:nvPr/>
        </p:nvSpPr>
        <p:spPr>
          <a:xfrm>
            <a:off x="6328967" y="3493002"/>
            <a:ext cx="1733428" cy="113984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800">
              <a:lnSpc>
                <a:spcPct val="100000"/>
              </a:lnSpc>
              <a:defRPr/>
            </a:pPr>
            <a:r>
              <a:rPr lang="en-US" sz="2100" b="1" spc="-38" dirty="0">
                <a:solidFill>
                  <a:srgbClr val="3E8853"/>
                </a:solidFill>
                <a:latin typeface="Century Gothic" panose="020B0502020202020204" pitchFamily="34" charset="0"/>
              </a:rPr>
              <a:t>Overall</a:t>
            </a:r>
          </a:p>
          <a:p>
            <a:pPr algn="ctr" defTabSz="685800">
              <a:lnSpc>
                <a:spcPct val="100000"/>
              </a:lnSpc>
              <a:defRPr/>
            </a:pPr>
            <a:r>
              <a:rPr lang="en-US" sz="2100" b="1" spc="-38" dirty="0">
                <a:solidFill>
                  <a:srgbClr val="3E8853"/>
                </a:solidFill>
                <a:latin typeface="Century Gothic" panose="020B0502020202020204" pitchFamily="34" charset="0"/>
              </a:rPr>
              <a:t>Component </a:t>
            </a:r>
          </a:p>
          <a:p>
            <a:pPr algn="ctr" defTabSz="685800">
              <a:lnSpc>
                <a:spcPct val="100000"/>
              </a:lnSpc>
              <a:defRPr/>
            </a:pPr>
            <a:r>
              <a:rPr lang="en-US" sz="2100" b="1" spc="-38" dirty="0">
                <a:solidFill>
                  <a:srgbClr val="3E8853"/>
                </a:solidFill>
                <a:latin typeface="Century Gothic" panose="020B0502020202020204" pitchFamily="34" charset="0"/>
              </a:rPr>
              <a:t>Score</a:t>
            </a:r>
          </a:p>
        </p:txBody>
      </p:sp>
      <p:cxnSp>
        <p:nvCxnSpPr>
          <p:cNvPr id="76" name="Straight Connector 75"/>
          <p:cNvCxnSpPr>
            <a:endCxn id="73" idx="1"/>
          </p:cNvCxnSpPr>
          <p:nvPr/>
        </p:nvCxnSpPr>
        <p:spPr>
          <a:xfrm>
            <a:off x="4452429" y="2783405"/>
            <a:ext cx="1929314" cy="1315172"/>
          </a:xfrm>
          <a:prstGeom prst="line">
            <a:avLst/>
          </a:prstGeom>
          <a:noFill/>
          <a:ln w="28575" cap="flat" cmpd="sng" algn="ctr">
            <a:solidFill>
              <a:srgbClr val="2683C6"/>
            </a:solidFill>
            <a:prstDash val="sysDot"/>
          </a:ln>
          <a:effectLst/>
        </p:spPr>
      </p:cxnSp>
      <p:cxnSp>
        <p:nvCxnSpPr>
          <p:cNvPr id="77" name="Straight Connector 76"/>
          <p:cNvCxnSpPr>
            <a:endCxn id="73" idx="1"/>
          </p:cNvCxnSpPr>
          <p:nvPr/>
        </p:nvCxnSpPr>
        <p:spPr>
          <a:xfrm flipV="1">
            <a:off x="4449951" y="4098576"/>
            <a:ext cx="1931792" cy="1316736"/>
          </a:xfrm>
          <a:prstGeom prst="line">
            <a:avLst/>
          </a:prstGeom>
          <a:noFill/>
          <a:ln w="28575" cap="flat" cmpd="sng" algn="ctr">
            <a:solidFill>
              <a:srgbClr val="2683C6"/>
            </a:solidFill>
            <a:prstDash val="sysDot"/>
          </a:ln>
          <a:effectLst/>
        </p:spPr>
      </p:cxnSp>
      <p:cxnSp>
        <p:nvCxnSpPr>
          <p:cNvPr id="78" name="Straight Connector 77"/>
          <p:cNvCxnSpPr>
            <a:cxnSpLocks/>
            <a:endCxn id="73" idx="1"/>
          </p:cNvCxnSpPr>
          <p:nvPr/>
        </p:nvCxnSpPr>
        <p:spPr>
          <a:xfrm flipV="1">
            <a:off x="4523541" y="4098576"/>
            <a:ext cx="1858202" cy="607775"/>
          </a:xfrm>
          <a:prstGeom prst="line">
            <a:avLst/>
          </a:prstGeom>
          <a:noFill/>
          <a:ln w="28575" cap="flat" cmpd="sng" algn="ctr">
            <a:solidFill>
              <a:srgbClr val="2683C6"/>
            </a:solidFill>
            <a:prstDash val="sysDot"/>
          </a:ln>
          <a:effectLst/>
        </p:spPr>
      </p:cxnSp>
      <p:cxnSp>
        <p:nvCxnSpPr>
          <p:cNvPr id="79" name="Straight Connector 78"/>
          <p:cNvCxnSpPr>
            <a:cxnSpLocks/>
          </p:cNvCxnSpPr>
          <p:nvPr/>
        </p:nvCxnSpPr>
        <p:spPr>
          <a:xfrm>
            <a:off x="4523541" y="3493002"/>
            <a:ext cx="1858202" cy="610362"/>
          </a:xfrm>
          <a:prstGeom prst="line">
            <a:avLst/>
          </a:prstGeom>
          <a:noFill/>
          <a:ln w="28575" cap="flat" cmpd="sng" algn="ctr">
            <a:solidFill>
              <a:srgbClr val="2683C6"/>
            </a:solidFill>
            <a:prstDash val="sysDot"/>
          </a:ln>
          <a:effectLst/>
        </p:spPr>
      </p:cxnSp>
      <p:sp>
        <p:nvSpPr>
          <p:cNvPr id="80" name="Rectangle 79">
            <a:extLst/>
          </p:cNvPr>
          <p:cNvSpPr/>
          <p:nvPr/>
        </p:nvSpPr>
        <p:spPr>
          <a:xfrm>
            <a:off x="1184088" y="4510949"/>
            <a:ext cx="548640" cy="548640"/>
          </a:xfrm>
          <a:prstGeom prst="rect">
            <a:avLst/>
          </a:prstGeom>
          <a:solidFill>
            <a:srgbClr val="2683C6">
              <a:alpha val="15000"/>
            </a:srgbClr>
          </a:solidFill>
          <a:ln w="15875" cap="flat" cmpd="sng" algn="ctr">
            <a:noFill/>
            <a:prstDash val="solid"/>
          </a:ln>
          <a:effectLst/>
        </p:spPr>
        <p:txBody>
          <a:bodyPr rtlCol="0" anchor="ctr"/>
          <a:lstStyle/>
          <a:p>
            <a:pPr algn="ctr" defTabSz="685800">
              <a:defRPr/>
            </a:pPr>
            <a:endParaRPr lang="en-US" sz="1350" kern="0" dirty="0">
              <a:solidFill>
                <a:prstClr val="white"/>
              </a:solidFill>
              <a:latin typeface="Century Gothic" panose="020B0502020202020204" pitchFamily="34" charset="0"/>
            </a:endParaRPr>
          </a:p>
        </p:txBody>
      </p:sp>
      <p:pic>
        <p:nvPicPr>
          <p:cNvPr id="81" name="Picture 80">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958" y="3910421"/>
            <a:ext cx="324900" cy="376289"/>
          </a:xfrm>
          <a:prstGeom prst="rect">
            <a:avLst/>
          </a:prstGeom>
        </p:spPr>
      </p:pic>
      <p:cxnSp>
        <p:nvCxnSpPr>
          <p:cNvPr id="82" name="Straight Arrow Connector 81">
            <a:extLst/>
          </p:cNvPr>
          <p:cNvCxnSpPr/>
          <p:nvPr/>
        </p:nvCxnSpPr>
        <p:spPr>
          <a:xfrm flipV="1">
            <a:off x="1882550" y="4780159"/>
            <a:ext cx="1737167" cy="10222"/>
          </a:xfrm>
          <a:prstGeom prst="straightConnector1">
            <a:avLst/>
          </a:prstGeom>
          <a:noFill/>
          <a:ln w="28575" cap="flat" cmpd="sng" algn="ctr">
            <a:solidFill>
              <a:srgbClr val="1CADE4"/>
            </a:solidFill>
            <a:prstDash val="sysDot"/>
            <a:tailEnd type="triangle"/>
          </a:ln>
          <a:effectLst/>
        </p:spPr>
      </p:cxnSp>
      <p:grpSp>
        <p:nvGrpSpPr>
          <p:cNvPr id="83" name="Group 82">
            <a:extLst/>
          </p:cNvPr>
          <p:cNvGrpSpPr/>
          <p:nvPr/>
        </p:nvGrpSpPr>
        <p:grpSpPr>
          <a:xfrm>
            <a:off x="3721691" y="4509863"/>
            <a:ext cx="548640" cy="548640"/>
            <a:chOff x="4939535" y="5214174"/>
            <a:chExt cx="962861" cy="962861"/>
          </a:xfrm>
        </p:grpSpPr>
        <p:sp>
          <p:nvSpPr>
            <p:cNvPr id="84" name="Rectangle 83">
              <a:extLst/>
            </p:cNvPr>
            <p:cNvSpPr/>
            <p:nvPr/>
          </p:nvSpPr>
          <p:spPr>
            <a:xfrm>
              <a:off x="4939535" y="5214174"/>
              <a:ext cx="962861" cy="962861"/>
            </a:xfrm>
            <a:prstGeom prst="rect">
              <a:avLst/>
            </a:prstGeom>
            <a:solidFill>
              <a:srgbClr val="2683C6">
                <a:alpha val="15000"/>
              </a:srgbClr>
            </a:solidFill>
            <a:ln w="15875" cap="flat" cmpd="sng" algn="ctr">
              <a:noFill/>
              <a:prstDash val="solid"/>
            </a:ln>
            <a:effectLst/>
          </p:spPr>
          <p:txBody>
            <a:bodyPr rtlCol="0" anchor="ctr"/>
            <a:lstStyle/>
            <a:p>
              <a:pPr algn="ctr" defTabSz="685800">
                <a:defRPr/>
              </a:pPr>
              <a:endParaRPr lang="en-US" sz="1350" kern="0" dirty="0">
                <a:solidFill>
                  <a:prstClr val="white"/>
                </a:solidFill>
                <a:latin typeface="Century Gothic" panose="020B0502020202020204" pitchFamily="34" charset="0"/>
              </a:endParaRPr>
            </a:p>
          </p:txBody>
        </p:sp>
        <p:pic>
          <p:nvPicPr>
            <p:cNvPr id="85" name="Picture 84">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grpSp>
        <p:nvGrpSpPr>
          <p:cNvPr id="86" name="Group 85">
            <a:extLst/>
          </p:cNvPr>
          <p:cNvGrpSpPr/>
          <p:nvPr/>
        </p:nvGrpSpPr>
        <p:grpSpPr>
          <a:xfrm>
            <a:off x="3721691" y="3843114"/>
            <a:ext cx="548640" cy="548640"/>
            <a:chOff x="4939535" y="5214174"/>
            <a:chExt cx="962861" cy="962861"/>
          </a:xfrm>
        </p:grpSpPr>
        <p:sp>
          <p:nvSpPr>
            <p:cNvPr id="87" name="Rectangle 86">
              <a:extLst/>
            </p:cNvPr>
            <p:cNvSpPr/>
            <p:nvPr/>
          </p:nvSpPr>
          <p:spPr>
            <a:xfrm>
              <a:off x="4939535" y="5214174"/>
              <a:ext cx="962861" cy="962861"/>
            </a:xfrm>
            <a:prstGeom prst="rect">
              <a:avLst/>
            </a:prstGeom>
            <a:solidFill>
              <a:srgbClr val="2683C6">
                <a:alpha val="15000"/>
              </a:srgbClr>
            </a:solidFill>
            <a:ln w="15875" cap="flat" cmpd="sng" algn="ctr">
              <a:noFill/>
              <a:prstDash val="solid"/>
            </a:ln>
            <a:effectLst/>
          </p:spPr>
          <p:txBody>
            <a:bodyPr rtlCol="0" anchor="ctr"/>
            <a:lstStyle/>
            <a:p>
              <a:pPr algn="ctr" defTabSz="685800">
                <a:defRPr/>
              </a:pPr>
              <a:endParaRPr lang="en-US" sz="1350" kern="0" dirty="0">
                <a:solidFill>
                  <a:prstClr val="white"/>
                </a:solidFill>
                <a:latin typeface="Century Gothic" panose="020B0502020202020204" pitchFamily="34" charset="0"/>
              </a:endParaRPr>
            </a:p>
          </p:txBody>
        </p:sp>
        <p:pic>
          <p:nvPicPr>
            <p:cNvPr id="88" name="Picture 87">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grpSp>
        <p:nvGrpSpPr>
          <p:cNvPr id="89" name="Group 88">
            <a:extLst/>
          </p:cNvPr>
          <p:cNvGrpSpPr/>
          <p:nvPr/>
        </p:nvGrpSpPr>
        <p:grpSpPr>
          <a:xfrm>
            <a:off x="3721691" y="3176364"/>
            <a:ext cx="548640" cy="548640"/>
            <a:chOff x="4939535" y="5214174"/>
            <a:chExt cx="962861" cy="962861"/>
          </a:xfrm>
        </p:grpSpPr>
        <p:sp>
          <p:nvSpPr>
            <p:cNvPr id="90" name="Rectangle 89">
              <a:extLst/>
            </p:cNvPr>
            <p:cNvSpPr/>
            <p:nvPr/>
          </p:nvSpPr>
          <p:spPr>
            <a:xfrm>
              <a:off x="4939535" y="5214174"/>
              <a:ext cx="962861" cy="962861"/>
            </a:xfrm>
            <a:prstGeom prst="rect">
              <a:avLst/>
            </a:prstGeom>
            <a:solidFill>
              <a:srgbClr val="2683C6">
                <a:alpha val="15000"/>
              </a:srgbClr>
            </a:solidFill>
            <a:ln w="15875" cap="flat" cmpd="sng" algn="ctr">
              <a:noFill/>
              <a:prstDash val="solid"/>
            </a:ln>
            <a:effectLst/>
          </p:spPr>
          <p:txBody>
            <a:bodyPr rtlCol="0" anchor="ctr"/>
            <a:lstStyle/>
            <a:p>
              <a:pPr algn="ctr" defTabSz="685800">
                <a:defRPr/>
              </a:pPr>
              <a:endParaRPr lang="en-US" sz="1350" kern="0" dirty="0">
                <a:solidFill>
                  <a:prstClr val="white"/>
                </a:solidFill>
                <a:latin typeface="Century Gothic" panose="020B0502020202020204" pitchFamily="34" charset="0"/>
              </a:endParaRPr>
            </a:p>
          </p:txBody>
        </p:sp>
        <p:pic>
          <p:nvPicPr>
            <p:cNvPr id="91" name="Picture 90">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grpSp>
        <p:nvGrpSpPr>
          <p:cNvPr id="92" name="Group 91">
            <a:extLst/>
          </p:cNvPr>
          <p:cNvGrpSpPr/>
          <p:nvPr/>
        </p:nvGrpSpPr>
        <p:grpSpPr>
          <a:xfrm>
            <a:off x="3721691" y="2509615"/>
            <a:ext cx="548640" cy="548640"/>
            <a:chOff x="4939535" y="5214174"/>
            <a:chExt cx="962861" cy="962861"/>
          </a:xfrm>
        </p:grpSpPr>
        <p:sp>
          <p:nvSpPr>
            <p:cNvPr id="93" name="Rectangle 92">
              <a:extLst/>
            </p:cNvPr>
            <p:cNvSpPr/>
            <p:nvPr/>
          </p:nvSpPr>
          <p:spPr>
            <a:xfrm>
              <a:off x="4939535" y="5214174"/>
              <a:ext cx="962861" cy="962861"/>
            </a:xfrm>
            <a:prstGeom prst="rect">
              <a:avLst/>
            </a:prstGeom>
            <a:solidFill>
              <a:srgbClr val="2683C6">
                <a:alpha val="15000"/>
              </a:srgbClr>
            </a:solidFill>
            <a:ln w="15875" cap="flat" cmpd="sng" algn="ctr">
              <a:noFill/>
              <a:prstDash val="solid"/>
            </a:ln>
            <a:effectLst/>
          </p:spPr>
          <p:txBody>
            <a:bodyPr rtlCol="0" anchor="ctr"/>
            <a:lstStyle/>
            <a:p>
              <a:pPr algn="ctr" defTabSz="685800">
                <a:defRPr/>
              </a:pPr>
              <a:endParaRPr lang="en-US" sz="1350" kern="0" dirty="0">
                <a:solidFill>
                  <a:prstClr val="white"/>
                </a:solidFill>
                <a:latin typeface="Century Gothic" panose="020B0502020202020204" pitchFamily="34" charset="0"/>
              </a:endParaRPr>
            </a:p>
          </p:txBody>
        </p:sp>
        <p:pic>
          <p:nvPicPr>
            <p:cNvPr id="94" name="Picture 93">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cxnSp>
        <p:nvCxnSpPr>
          <p:cNvPr id="95" name="Straight Connector 94">
            <a:extLst/>
          </p:cNvPr>
          <p:cNvCxnSpPr>
            <a:cxnSpLocks/>
          </p:cNvCxnSpPr>
          <p:nvPr/>
        </p:nvCxnSpPr>
        <p:spPr>
          <a:xfrm>
            <a:off x="4503025" y="4102537"/>
            <a:ext cx="1873763" cy="0"/>
          </a:xfrm>
          <a:prstGeom prst="line">
            <a:avLst/>
          </a:prstGeom>
          <a:noFill/>
          <a:ln w="28575" cap="flat" cmpd="sng" algn="ctr">
            <a:solidFill>
              <a:srgbClr val="2683C6"/>
            </a:solidFill>
            <a:prstDash val="sysDot"/>
          </a:ln>
          <a:effectLst/>
        </p:spPr>
      </p:cxnSp>
      <p:pic>
        <p:nvPicPr>
          <p:cNvPr id="96" name="Picture 95">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9191" y="5238270"/>
            <a:ext cx="548640" cy="408088"/>
          </a:xfrm>
          <a:prstGeom prst="rect">
            <a:avLst/>
          </a:prstGeom>
        </p:spPr>
      </p:pic>
      <p:pic>
        <p:nvPicPr>
          <p:cNvPr id="48"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666454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822960" y="2048484"/>
            <a:ext cx="7593071" cy="3458641"/>
          </a:xfrm>
          <a:prstGeom prst="rect">
            <a:avLst/>
          </a:prstGeom>
        </p:spPr>
        <p:txBody>
          <a:bodyPr vert="horz" lIns="68580" tIns="34290" rIns="68580" bIns="34290" numCol="2"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100" b="1" dirty="0">
                <a:solidFill>
                  <a:schemeClr val="accent1"/>
                </a:solidFill>
                <a:latin typeface="Calibri" charset="0"/>
                <a:ea typeface="Calibri" charset="0"/>
                <a:cs typeface="Calibri" charset="0"/>
              </a:rPr>
              <a:t> </a:t>
            </a:r>
          </a:p>
        </p:txBody>
      </p:sp>
      <p:sp>
        <p:nvSpPr>
          <p:cNvPr id="11" name="Content Placeholder 2"/>
          <p:cNvSpPr txBox="1">
            <a:spLocks/>
          </p:cNvSpPr>
          <p:nvPr/>
        </p:nvSpPr>
        <p:spPr>
          <a:xfrm>
            <a:off x="822960" y="2130879"/>
            <a:ext cx="7543800" cy="337624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spcBef>
                <a:spcPts val="375"/>
              </a:spcBef>
              <a:spcAft>
                <a:spcPts val="900"/>
              </a:spcAft>
            </a:pPr>
            <a:r>
              <a:rPr lang="en-US" sz="1800" b="1" dirty="0">
                <a:solidFill>
                  <a:schemeClr val="accent1"/>
                </a:solidFill>
                <a:latin typeface="Century Gothic" panose="020B0502020202020204" pitchFamily="34" charset="0"/>
                <a:ea typeface="Calibri" charset="0"/>
                <a:cs typeface="Calibri" charset="0"/>
              </a:rPr>
              <a:t>Elementary/Middle Schools 			Weight*</a:t>
            </a:r>
            <a:endParaRPr lang="en-US" sz="1800" b="1" baseline="30000" dirty="0">
              <a:solidFill>
                <a:schemeClr val="accent1"/>
              </a:solidFill>
              <a:latin typeface="Century Gothic" panose="020B0502020202020204" pitchFamily="34" charset="0"/>
              <a:ea typeface="Calibri" charset="0"/>
              <a:cs typeface="Calibri" charset="0"/>
            </a:endParaRP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Calibri" charset="0"/>
                <a:cs typeface="Calibri" charset="0"/>
              </a:rPr>
              <a:t>Academic Achievement			30%</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Open Sans" charset="0"/>
                <a:cs typeface="Calibri" charset="0"/>
              </a:rPr>
              <a:t>Academic Growth Status			50%</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Open Sans" charset="0"/>
                <a:cs typeface="Calibri" charset="0"/>
              </a:rPr>
              <a:t>Student Achievement Domain Score: 	10%</a:t>
            </a:r>
            <a:br>
              <a:rPr lang="en-US" sz="1800" dirty="0">
                <a:latin typeface="Century Gothic" panose="020B0502020202020204" pitchFamily="34" charset="0"/>
                <a:ea typeface="Open Sans" charset="0"/>
                <a:cs typeface="Calibri" charset="0"/>
              </a:rPr>
            </a:br>
            <a:r>
              <a:rPr lang="en-US" sz="1800" dirty="0">
                <a:latin typeface="Century Gothic" panose="020B0502020202020204" pitchFamily="34" charset="0"/>
                <a:ea typeface="Open Sans" charset="0"/>
                <a:cs typeface="Calibri" charset="0"/>
              </a:rPr>
              <a:t>STAAR Component Only</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Open Sans" charset="0"/>
                <a:cs typeface="Calibri" charset="0"/>
              </a:rPr>
              <a:t>English Language Proficiency		10%</a:t>
            </a:r>
          </a:p>
          <a:p>
            <a:pPr marL="600075" lvl="1" indent="-257175" algn="l">
              <a:spcAft>
                <a:spcPts val="900"/>
              </a:spcAft>
              <a:buClr>
                <a:schemeClr val="accent2"/>
              </a:buClr>
              <a:buFont typeface="Wingdings" charset="2"/>
              <a:buChar char="§"/>
            </a:pPr>
            <a:endParaRPr lang="en-US" sz="1800" dirty="0">
              <a:latin typeface="Century Gothic" panose="020B0502020202020204" pitchFamily="34" charset="0"/>
              <a:ea typeface="Open Sans" charset="0"/>
              <a:cs typeface="Calibri" charset="0"/>
            </a:endParaRPr>
          </a:p>
        </p:txBody>
      </p:sp>
      <p:sp>
        <p:nvSpPr>
          <p:cNvPr id="8" name="Title 1">
            <a:extLst>
              <a:ext uri="{FF2B5EF4-FFF2-40B4-BE49-F238E27FC236}">
                <a16:creationId xmlns:a16="http://schemas.microsoft.com/office/drawing/2014/main" id="{3B6C4496-867F-4644-B311-B11E27248C17}"/>
              </a:ext>
            </a:extLst>
          </p:cNvPr>
          <p:cNvSpPr txBox="1">
            <a:spLocks/>
          </p:cNvSpPr>
          <p:nvPr/>
        </p:nvSpPr>
        <p:spPr>
          <a:xfrm>
            <a:off x="1216833" y="11684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025" b="1" spc="-38" dirty="0">
                <a:solidFill>
                  <a:srgbClr val="FF8134"/>
                </a:solidFill>
                <a:latin typeface="Century Gothic" panose="020B0502020202020204" pitchFamily="34" charset="0"/>
              </a:rPr>
              <a:t>Closing the Gaps Domain: </a:t>
            </a:r>
            <a:r>
              <a:rPr lang="en-US" sz="2025" spc="-38" dirty="0">
                <a:solidFill>
                  <a:srgbClr val="000000"/>
                </a:solidFill>
                <a:latin typeface="Century Gothic" panose="020B0502020202020204" pitchFamily="34" charset="0"/>
              </a:rPr>
              <a:t>Weighting</a:t>
            </a:r>
            <a:endParaRPr lang="en-US" sz="2025" spc="-38" dirty="0">
              <a:solidFill>
                <a:srgbClr val="1682C5">
                  <a:lumMod val="75000"/>
                </a:srgbClr>
              </a:solidFill>
              <a:latin typeface="Century Gothic" panose="020B0502020202020204" pitchFamily="34" charset="0"/>
            </a:endParaRPr>
          </a:p>
        </p:txBody>
      </p:sp>
      <p:cxnSp>
        <p:nvCxnSpPr>
          <p:cNvPr id="13" name="Straight Connector 12">
            <a:extLst>
              <a:ext uri="{FF2B5EF4-FFF2-40B4-BE49-F238E27FC236}">
                <a16:creationId xmlns:a16="http://schemas.microsoft.com/office/drawing/2014/main" id="{CE4728A2-AEAC-4A80-A25D-A69509059564}"/>
              </a:ext>
            </a:extLst>
          </p:cNvPr>
          <p:cNvCxnSpPr/>
          <p:nvPr/>
        </p:nvCxnSpPr>
        <p:spPr>
          <a:xfrm>
            <a:off x="623805" y="1674653"/>
            <a:ext cx="6169022" cy="0"/>
          </a:xfrm>
          <a:prstGeom prst="line">
            <a:avLst/>
          </a:prstGeom>
          <a:noFill/>
          <a:ln w="28575" cap="flat" cmpd="sng" algn="ctr">
            <a:solidFill>
              <a:srgbClr val="1CADE4">
                <a:lumMod val="75000"/>
              </a:srgbClr>
            </a:solidFill>
            <a:prstDash val="solid"/>
          </a:ln>
          <a:effectLst/>
        </p:spPr>
      </p:cxn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227147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822960" y="2048484"/>
            <a:ext cx="7593071" cy="3458641"/>
          </a:xfrm>
          <a:prstGeom prst="rect">
            <a:avLst/>
          </a:prstGeom>
        </p:spPr>
        <p:txBody>
          <a:bodyPr vert="horz" lIns="68580" tIns="34290" rIns="68580" bIns="34290" numCol="2"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100" b="1" dirty="0">
                <a:solidFill>
                  <a:schemeClr val="accent1"/>
                </a:solidFill>
                <a:latin typeface="Calibri" charset="0"/>
                <a:ea typeface="Calibri" charset="0"/>
                <a:cs typeface="Calibri" charset="0"/>
              </a:rPr>
              <a:t> </a:t>
            </a:r>
          </a:p>
        </p:txBody>
      </p:sp>
      <p:sp>
        <p:nvSpPr>
          <p:cNvPr id="11" name="Content Placeholder 2"/>
          <p:cNvSpPr txBox="1">
            <a:spLocks/>
          </p:cNvSpPr>
          <p:nvPr/>
        </p:nvSpPr>
        <p:spPr>
          <a:xfrm>
            <a:off x="822960" y="2130879"/>
            <a:ext cx="8039686" cy="350101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spcBef>
                <a:spcPts val="375"/>
              </a:spcBef>
              <a:spcAft>
                <a:spcPts val="900"/>
              </a:spcAft>
            </a:pPr>
            <a:r>
              <a:rPr lang="en-US" sz="1800" b="1" dirty="0">
                <a:solidFill>
                  <a:schemeClr val="accent1"/>
                </a:solidFill>
                <a:latin typeface="Century Gothic" panose="020B0502020202020204" pitchFamily="34" charset="0"/>
                <a:ea typeface="Calibri" charset="0"/>
                <a:cs typeface="Calibri" charset="0"/>
              </a:rPr>
              <a:t>High Schools, K</a:t>
            </a:r>
            <a:r>
              <a:rPr lang="en-US" sz="1800" b="1" dirty="0">
                <a:solidFill>
                  <a:schemeClr val="accent1"/>
                </a:solidFill>
                <a:latin typeface="Century Gothic" panose="020B0502020202020204" pitchFamily="34" charset="0"/>
                <a:cs typeface="Calibri" charset="0"/>
              </a:rPr>
              <a:t>–12, AEAs, and Districts</a:t>
            </a:r>
            <a:r>
              <a:rPr lang="en-US" sz="1800" b="1" dirty="0">
                <a:solidFill>
                  <a:schemeClr val="accent1"/>
                </a:solidFill>
                <a:latin typeface="Century Gothic" panose="020B0502020202020204" pitchFamily="34" charset="0"/>
                <a:ea typeface="Calibri" charset="0"/>
                <a:cs typeface="Calibri" charset="0"/>
              </a:rPr>
              <a:t> 			Weight*</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Calibri" charset="0"/>
                <a:cs typeface="Calibri" charset="0"/>
              </a:rPr>
              <a:t>Academic Achievement				50%</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Open Sans" charset="0"/>
                <a:cs typeface="Calibri" charset="0"/>
              </a:rPr>
              <a:t>Federal Graduation Status				10%</a:t>
            </a:r>
            <a:br>
              <a:rPr lang="en-US" sz="1800" dirty="0">
                <a:latin typeface="Century Gothic" panose="020B0502020202020204" pitchFamily="34" charset="0"/>
                <a:ea typeface="Open Sans" charset="0"/>
                <a:cs typeface="Calibri" charset="0"/>
              </a:rPr>
            </a:br>
            <a:r>
              <a:rPr lang="en-US" sz="1350" dirty="0">
                <a:latin typeface="Century Gothic" panose="020B0502020202020204" pitchFamily="34" charset="0"/>
                <a:ea typeface="Open Sans" charset="0"/>
                <a:cs typeface="Calibri" charset="0"/>
              </a:rPr>
              <a:t>(Academic Growth Status if not available)</a:t>
            </a:r>
            <a:r>
              <a:rPr lang="en-US" sz="1800" dirty="0">
                <a:latin typeface="Century Gothic" panose="020B0502020202020204" pitchFamily="34" charset="0"/>
                <a:ea typeface="Open Sans" charset="0"/>
                <a:cs typeface="Calibri" charset="0"/>
              </a:rPr>
              <a:t>	</a:t>
            </a:r>
            <a:r>
              <a:rPr lang="en-US" sz="1800" dirty="0">
                <a:solidFill>
                  <a:srgbClr val="C00000"/>
                </a:solidFill>
                <a:latin typeface="Century Gothic" panose="020B0502020202020204" pitchFamily="34" charset="0"/>
                <a:ea typeface="Open Sans" charset="0"/>
                <a:cs typeface="Calibri" charset="0"/>
              </a:rPr>
              <a:t>	</a:t>
            </a:r>
            <a:r>
              <a:rPr lang="en-US" sz="1800" dirty="0">
                <a:latin typeface="Century Gothic" panose="020B0502020202020204" pitchFamily="34" charset="0"/>
                <a:ea typeface="Open Sans" charset="0"/>
                <a:cs typeface="Calibri" charset="0"/>
              </a:rPr>
              <a:t>		</a:t>
            </a:r>
          </a:p>
          <a:p>
            <a:pPr marL="600075" lvl="1" indent="-257175" algn="l">
              <a:lnSpc>
                <a:spcPct val="100000"/>
              </a:lnSpc>
              <a:spcBef>
                <a:spcPts val="0"/>
              </a:spcBef>
              <a:buClr>
                <a:schemeClr val="accent2"/>
              </a:buClr>
              <a:buFont typeface="Wingdings" charset="2"/>
              <a:buChar char="§"/>
            </a:pPr>
            <a:r>
              <a:rPr lang="en-US" sz="1800" dirty="0">
                <a:latin typeface="Century Gothic" panose="020B0502020202020204" pitchFamily="34" charset="0"/>
                <a:ea typeface="Open Sans" charset="0"/>
                <a:cs typeface="Calibri" charset="0"/>
              </a:rPr>
              <a:t>College, Career, and Military Readiness		30%</a:t>
            </a:r>
            <a:br>
              <a:rPr lang="en-US" sz="1800" dirty="0">
                <a:latin typeface="Century Gothic" panose="020B0502020202020204" pitchFamily="34" charset="0"/>
                <a:ea typeface="Open Sans" charset="0"/>
                <a:cs typeface="Calibri" charset="0"/>
              </a:rPr>
            </a:br>
            <a:r>
              <a:rPr lang="en-US" sz="1350" dirty="0">
                <a:latin typeface="Century Gothic" panose="020B0502020202020204" pitchFamily="34" charset="0"/>
                <a:cs typeface="Calibri" charset="0"/>
              </a:rPr>
              <a:t>(Student Achievement Domain Score: 			</a:t>
            </a:r>
            <a:br>
              <a:rPr lang="en-US" sz="1350" dirty="0">
                <a:latin typeface="Century Gothic" panose="020B0502020202020204" pitchFamily="34" charset="0"/>
                <a:cs typeface="Calibri" charset="0"/>
              </a:rPr>
            </a:br>
            <a:r>
              <a:rPr lang="en-US" sz="1350" dirty="0">
                <a:latin typeface="Century Gothic" panose="020B0502020202020204" pitchFamily="34" charset="0"/>
                <a:cs typeface="Calibri" charset="0"/>
              </a:rPr>
              <a:t>STAAR Component Only if not available)</a:t>
            </a:r>
            <a:r>
              <a:rPr lang="en-US" sz="1350" dirty="0">
                <a:latin typeface="Century Gothic" panose="020B0502020202020204" pitchFamily="34" charset="0"/>
                <a:ea typeface="Open Sans" charset="0"/>
                <a:cs typeface="Calibri" charset="0"/>
              </a:rPr>
              <a:t>	</a:t>
            </a:r>
          </a:p>
          <a:p>
            <a:pPr marL="600075" lvl="1" indent="-257175" algn="l">
              <a:spcAft>
                <a:spcPts val="900"/>
              </a:spcAft>
              <a:buClr>
                <a:schemeClr val="accent2"/>
              </a:buClr>
              <a:buFont typeface="Wingdings" charset="2"/>
              <a:buChar char="§"/>
            </a:pPr>
            <a:endParaRPr lang="en-US" sz="400" dirty="0">
              <a:latin typeface="Century Gothic" panose="020B0502020202020204" pitchFamily="34" charset="0"/>
              <a:ea typeface="Open Sans" charset="0"/>
              <a:cs typeface="Calibri" charset="0"/>
            </a:endParaRP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ea typeface="Open Sans" charset="0"/>
                <a:cs typeface="Calibri" charset="0"/>
              </a:rPr>
              <a:t>English Language Proficiency			10%</a:t>
            </a:r>
          </a:p>
          <a:p>
            <a:pPr marL="600075" lvl="1" indent="-257175" algn="l">
              <a:buClr>
                <a:schemeClr val="accent2"/>
              </a:buClr>
              <a:buFont typeface="Wingdings" charset="2"/>
              <a:buChar char="§"/>
            </a:pPr>
            <a:endParaRPr lang="en-US" sz="1650" dirty="0">
              <a:latin typeface="Century Gothic" panose="020B0502020202020204" pitchFamily="34" charset="0"/>
              <a:cs typeface="Calibri" charset="0"/>
            </a:endParaRPr>
          </a:p>
          <a:p>
            <a:pPr marL="600075" lvl="1" indent="-257175" algn="l">
              <a:buClr>
                <a:schemeClr val="accent2"/>
              </a:buClr>
              <a:buFont typeface="Wingdings" charset="2"/>
              <a:buChar char="§"/>
            </a:pPr>
            <a:endParaRPr lang="en-US" dirty="0">
              <a:latin typeface="Century Gothic" panose="020B0502020202020204" pitchFamily="34" charset="0"/>
              <a:cs typeface="Calibri" charset="0"/>
            </a:endParaRPr>
          </a:p>
        </p:txBody>
      </p:sp>
      <p:sp>
        <p:nvSpPr>
          <p:cNvPr id="8" name="Title 1">
            <a:extLst>
              <a:ext uri="{FF2B5EF4-FFF2-40B4-BE49-F238E27FC236}">
                <a16:creationId xmlns:a16="http://schemas.microsoft.com/office/drawing/2014/main" id="{36B398CF-B495-4974-96AF-86FC7BF1AB2D}"/>
              </a:ext>
            </a:extLst>
          </p:cNvPr>
          <p:cNvSpPr txBox="1">
            <a:spLocks/>
          </p:cNvSpPr>
          <p:nvPr/>
        </p:nvSpPr>
        <p:spPr>
          <a:xfrm>
            <a:off x="1216833" y="11684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025" b="1" spc="-38" dirty="0">
                <a:solidFill>
                  <a:srgbClr val="FF8134"/>
                </a:solidFill>
                <a:latin typeface="Century Gothic" panose="020B0502020202020204" pitchFamily="34" charset="0"/>
              </a:rPr>
              <a:t>Closing the Gaps Domain: </a:t>
            </a:r>
            <a:r>
              <a:rPr lang="en-US" sz="2025" spc="-38" dirty="0">
                <a:solidFill>
                  <a:srgbClr val="000000"/>
                </a:solidFill>
                <a:latin typeface="Century Gothic" panose="020B0502020202020204" pitchFamily="34" charset="0"/>
              </a:rPr>
              <a:t>Weighting</a:t>
            </a:r>
            <a:endParaRPr lang="en-US" sz="2025" spc="-38" dirty="0">
              <a:solidFill>
                <a:srgbClr val="1682C5">
                  <a:lumMod val="75000"/>
                </a:srgbClr>
              </a:solidFill>
              <a:latin typeface="Century Gothic" panose="020B0502020202020204" pitchFamily="34" charset="0"/>
            </a:endParaRPr>
          </a:p>
        </p:txBody>
      </p:sp>
      <p:cxnSp>
        <p:nvCxnSpPr>
          <p:cNvPr id="13" name="Straight Connector 12">
            <a:extLst>
              <a:ext uri="{FF2B5EF4-FFF2-40B4-BE49-F238E27FC236}">
                <a16:creationId xmlns:a16="http://schemas.microsoft.com/office/drawing/2014/main" id="{124F0843-806C-4DD8-B750-CDBD48E0A818}"/>
              </a:ext>
            </a:extLst>
          </p:cNvPr>
          <p:cNvCxnSpPr/>
          <p:nvPr/>
        </p:nvCxnSpPr>
        <p:spPr>
          <a:xfrm>
            <a:off x="623805" y="1674653"/>
            <a:ext cx="6169022" cy="0"/>
          </a:xfrm>
          <a:prstGeom prst="line">
            <a:avLst/>
          </a:prstGeom>
          <a:noFill/>
          <a:ln w="28575" cap="flat" cmpd="sng" algn="ctr">
            <a:solidFill>
              <a:srgbClr val="1CADE4">
                <a:lumMod val="75000"/>
              </a:srgbClr>
            </a:solidFill>
            <a:prstDash val="solid"/>
          </a:ln>
          <a:effectLst/>
        </p:spPr>
      </p:cxn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874207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56452" y="510759"/>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Student Groups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73C29892-B478-4A67-BC21-C6F536450332}"/>
              </a:ext>
            </a:extLst>
          </p:cNvPr>
          <p:cNvSpPr txBox="1"/>
          <p:nvPr/>
        </p:nvSpPr>
        <p:spPr>
          <a:xfrm>
            <a:off x="591144" y="1809860"/>
            <a:ext cx="7839111" cy="4221669"/>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Current and Former Special Education</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Defined by HB 22</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Formerly receiving special education services 	</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The student was reported in PEIMS the preceding year as enrolled at the campus and participating in a special education program. </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The student is reported (PEIMS and STAAR answer documents) as enrolled at the campus in the current year and not participating in a  special education program.</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Current modeling shows that this affects approximately 110 districts and six campuses when a the minimum-size criteria of 25 is applied.</a:t>
            </a:r>
          </a:p>
          <a:p>
            <a:pPr marL="214313" indent="-214313">
              <a:spcAft>
                <a:spcPts val="450"/>
              </a:spcAft>
              <a:buFont typeface="Arial" charset="0"/>
              <a:buChar char="•"/>
            </a:pPr>
            <a:endParaRPr lang="en-US" dirty="0">
              <a:latin typeface="Century Gothic" panose="020B0502020202020204" pitchFamily="34" charset="0"/>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79420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a:t>Session Objectives</a:t>
            </a:r>
          </a:p>
        </p:txBody>
      </p:sp>
      <p:sp>
        <p:nvSpPr>
          <p:cNvPr id="3" name="Content Placeholder 2"/>
          <p:cNvSpPr>
            <a:spLocks noGrp="1"/>
          </p:cNvSpPr>
          <p:nvPr>
            <p:ph sz="half" idx="1"/>
          </p:nvPr>
        </p:nvSpPr>
        <p:spPr>
          <a:xfrm>
            <a:off x="799163" y="587892"/>
            <a:ext cx="3657600" cy="3984108"/>
          </a:xfrm>
        </p:spPr>
        <p:txBody>
          <a:bodyPr/>
          <a:lstStyle/>
          <a:p>
            <a:r>
              <a:rPr lang="en-US" b="1" dirty="0"/>
              <a:t>Content Objective</a:t>
            </a:r>
          </a:p>
          <a:p>
            <a:pPr marL="0" indent="0">
              <a:buNone/>
            </a:pPr>
            <a:endParaRPr lang="en-US" sz="2400" dirty="0"/>
          </a:p>
          <a:p>
            <a:pPr marL="0" indent="0">
              <a:buNone/>
            </a:pPr>
            <a:r>
              <a:rPr lang="en-US" sz="2400" dirty="0"/>
              <a:t>Today I will </a:t>
            </a:r>
            <a:r>
              <a:rPr lang="en-US" sz="2400" u="sng" dirty="0"/>
              <a:t>analyze</a:t>
            </a:r>
            <a:r>
              <a:rPr lang="en-US" sz="2400" dirty="0"/>
              <a:t> different </a:t>
            </a:r>
            <a:r>
              <a:rPr lang="en-US" sz="2400" b="1" dirty="0"/>
              <a:t>accountability systems </a:t>
            </a:r>
            <a:r>
              <a:rPr lang="en-US" sz="2400" dirty="0"/>
              <a:t>and the impact they have on the instruction of English Learners.</a:t>
            </a:r>
          </a:p>
        </p:txBody>
      </p:sp>
      <p:sp>
        <p:nvSpPr>
          <p:cNvPr id="4" name="Content Placeholder 3"/>
          <p:cNvSpPr>
            <a:spLocks noGrp="1"/>
          </p:cNvSpPr>
          <p:nvPr>
            <p:ph sz="half" idx="2"/>
          </p:nvPr>
        </p:nvSpPr>
        <p:spPr>
          <a:xfrm>
            <a:off x="4760286" y="821250"/>
            <a:ext cx="3657600" cy="3127249"/>
          </a:xfrm>
        </p:spPr>
        <p:txBody>
          <a:bodyPr/>
          <a:lstStyle/>
          <a:p>
            <a:r>
              <a:rPr lang="en-US" b="1" dirty="0"/>
              <a:t>Language Objective</a:t>
            </a:r>
          </a:p>
          <a:p>
            <a:pPr marL="0" indent="0">
              <a:buNone/>
            </a:pPr>
            <a:endParaRPr lang="en-US" sz="2400" dirty="0"/>
          </a:p>
          <a:p>
            <a:pPr marL="0" indent="0">
              <a:buNone/>
            </a:pPr>
            <a:r>
              <a:rPr lang="en-US" sz="2400" dirty="0"/>
              <a:t>Today I will </a:t>
            </a:r>
            <a:r>
              <a:rPr lang="en-US" sz="2400" u="sng" dirty="0"/>
              <a:t>discuss</a:t>
            </a:r>
            <a:r>
              <a:rPr lang="en-US" sz="2400" dirty="0"/>
              <a:t> how different </a:t>
            </a:r>
            <a:r>
              <a:rPr lang="en-US" sz="2400" b="1" dirty="0"/>
              <a:t>accountability systems</a:t>
            </a:r>
            <a:r>
              <a:rPr lang="en-US" sz="2400" dirty="0"/>
              <a:t> impact my school and my district.</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207569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91146" y="5588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Student Groups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73C29892-B478-4A67-BC21-C6F536450332}"/>
              </a:ext>
            </a:extLst>
          </p:cNvPr>
          <p:cNvSpPr txBox="1"/>
          <p:nvPr/>
        </p:nvSpPr>
        <p:spPr>
          <a:xfrm>
            <a:off x="591146" y="1761734"/>
            <a:ext cx="7714446" cy="3608680"/>
          </a:xfrm>
          <a:prstGeom prst="rect">
            <a:avLst/>
          </a:prstGeom>
          <a:noFill/>
        </p:spPr>
        <p:txBody>
          <a:bodyPr wrap="square" rtlCol="0">
            <a:spAutoFit/>
          </a:bodyPr>
          <a:lstStyle/>
          <a:p>
            <a:pPr>
              <a:spcAft>
                <a:spcPts val="900"/>
              </a:spcAft>
            </a:pPr>
            <a:r>
              <a:rPr lang="en-US" sz="2000" b="1" u="sng" dirty="0">
                <a:solidFill>
                  <a:schemeClr val="accent2"/>
                </a:solidFill>
                <a:latin typeface="Century Gothic" panose="020B0502020202020204" pitchFamily="34" charset="0"/>
              </a:rPr>
              <a:t>Continuously Enrolled and Non-Continuously Enrolled</a:t>
            </a:r>
            <a:endParaRPr lang="en-US" sz="2000" dirty="0">
              <a:latin typeface="Century Gothic" panose="020B0502020202020204" pitchFamily="34" charset="0"/>
            </a:endParaRP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Not defined by HB 22</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Districts</a:t>
            </a:r>
          </a:p>
          <a:p>
            <a:pPr marL="426244" lvl="1" indent="-209550">
              <a:spcAft>
                <a:spcPts val="450"/>
              </a:spcAft>
              <a:buClr>
                <a:srgbClr val="F35B2B"/>
              </a:buClr>
              <a:buSzPct val="90000"/>
              <a:buFont typeface="Wingdings" panose="05000000000000000000" pitchFamily="2" charset="2"/>
              <a:buChar char="§"/>
            </a:pPr>
            <a:r>
              <a:rPr lang="en-US" sz="1600" dirty="0">
                <a:latin typeface="Century Gothic" panose="020B0502020202020204" pitchFamily="34" charset="0"/>
                <a:cs typeface="Calibri" charset="0"/>
              </a:rPr>
              <a:t>Grades 4–12: Enrolled at a </a:t>
            </a:r>
            <a:r>
              <a:rPr lang="en-US" sz="1600" b="1" dirty="0">
                <a:latin typeface="Century Gothic" panose="020B0502020202020204" pitchFamily="34" charset="0"/>
                <a:cs typeface="Calibri" charset="0"/>
              </a:rPr>
              <a:t>district</a:t>
            </a:r>
            <a:r>
              <a:rPr lang="en-US" sz="1600" dirty="0">
                <a:latin typeface="Century Gothic" panose="020B0502020202020204" pitchFamily="34" charset="0"/>
                <a:cs typeface="Calibri" charset="0"/>
              </a:rPr>
              <a:t> in the fall snapshot in the current school year and each of the three previous years</a:t>
            </a:r>
          </a:p>
          <a:p>
            <a:pPr marL="426244" lvl="1" indent="-209550">
              <a:spcAft>
                <a:spcPts val="450"/>
              </a:spcAft>
              <a:buClr>
                <a:srgbClr val="F35B2B"/>
              </a:buClr>
              <a:buSzPct val="90000"/>
              <a:buFont typeface="Wingdings" panose="05000000000000000000" pitchFamily="2" charset="2"/>
              <a:buChar char="§"/>
            </a:pPr>
            <a:r>
              <a:rPr lang="en-US" sz="1600" dirty="0">
                <a:latin typeface="Century Gothic" panose="020B0502020202020204" pitchFamily="34" charset="0"/>
                <a:cs typeface="Calibri" charset="0"/>
              </a:rPr>
              <a:t>Grade 3: Enrolled at a </a:t>
            </a:r>
            <a:r>
              <a:rPr lang="en-US" sz="1600" b="1" dirty="0">
                <a:latin typeface="Century Gothic" panose="020B0502020202020204" pitchFamily="34" charset="0"/>
                <a:cs typeface="Calibri" charset="0"/>
              </a:rPr>
              <a:t>district</a:t>
            </a:r>
            <a:r>
              <a:rPr lang="en-US" sz="1600" dirty="0">
                <a:latin typeface="Century Gothic" panose="020B0502020202020204" pitchFamily="34" charset="0"/>
                <a:cs typeface="Calibri" charset="0"/>
              </a:rPr>
              <a:t> in the fall snapshot in the </a:t>
            </a:r>
            <a:br>
              <a:rPr lang="en-US" sz="1600" dirty="0">
                <a:latin typeface="Century Gothic" panose="020B0502020202020204" pitchFamily="34" charset="0"/>
                <a:cs typeface="Calibri" charset="0"/>
              </a:rPr>
            </a:br>
            <a:r>
              <a:rPr lang="en-US" sz="1600" dirty="0">
                <a:latin typeface="Century Gothic" panose="020B0502020202020204" pitchFamily="34" charset="0"/>
                <a:cs typeface="Calibri" charset="0"/>
              </a:rPr>
              <a:t>current school year and each of the previous two years</a:t>
            </a:r>
          </a:p>
          <a:p>
            <a:pPr marL="214313" lvl="1" indent="-214313">
              <a:spcAft>
                <a:spcPts val="450"/>
              </a:spcAft>
              <a:buClr>
                <a:srgbClr val="1582C6"/>
              </a:buClr>
              <a:buSzPct val="90000"/>
              <a:buFont typeface="Arial" charset="0"/>
              <a:buChar char="•"/>
            </a:pPr>
            <a:r>
              <a:rPr lang="en-US" sz="1600" dirty="0">
                <a:latin typeface="Century Gothic" panose="020B0502020202020204" pitchFamily="34" charset="0"/>
                <a:cs typeface="Calibri" charset="0"/>
              </a:rPr>
              <a:t>Campuses </a:t>
            </a:r>
          </a:p>
          <a:p>
            <a:pPr marL="426244" lvl="1" indent="-209550">
              <a:spcAft>
                <a:spcPts val="450"/>
              </a:spcAft>
              <a:buClr>
                <a:srgbClr val="F35B2B"/>
              </a:buClr>
              <a:buSzPct val="90000"/>
              <a:buFont typeface="Wingdings" panose="05000000000000000000" pitchFamily="2" charset="2"/>
              <a:buChar char="§"/>
            </a:pPr>
            <a:r>
              <a:rPr lang="en-US" sz="1600" dirty="0">
                <a:latin typeface="Century Gothic" panose="020B0502020202020204" pitchFamily="34" charset="0"/>
                <a:cs typeface="Calibri" charset="0"/>
              </a:rPr>
              <a:t>Grades 4–12: Enrolled at a </a:t>
            </a:r>
            <a:r>
              <a:rPr lang="en-US" sz="1600" b="1" dirty="0">
                <a:latin typeface="Century Gothic" panose="020B0502020202020204" pitchFamily="34" charset="0"/>
                <a:cs typeface="Calibri" charset="0"/>
              </a:rPr>
              <a:t>campus</a:t>
            </a:r>
            <a:r>
              <a:rPr lang="en-US" sz="1600" dirty="0">
                <a:latin typeface="Century Gothic" panose="020B0502020202020204" pitchFamily="34" charset="0"/>
                <a:cs typeface="Calibri" charset="0"/>
              </a:rPr>
              <a:t> in the fall snapshot in the current school year and in the same </a:t>
            </a:r>
            <a:r>
              <a:rPr lang="en-US" sz="1600" b="1" dirty="0">
                <a:latin typeface="Century Gothic" panose="020B0502020202020204" pitchFamily="34" charset="0"/>
                <a:cs typeface="Calibri" charset="0"/>
              </a:rPr>
              <a:t>district</a:t>
            </a:r>
            <a:r>
              <a:rPr lang="en-US" sz="1600" dirty="0">
                <a:latin typeface="Century Gothic" panose="020B0502020202020204" pitchFamily="34" charset="0"/>
                <a:cs typeface="Calibri" charset="0"/>
              </a:rPr>
              <a:t> in each of the three previous years</a:t>
            </a:r>
          </a:p>
          <a:p>
            <a:pPr marL="426244" lvl="1" indent="-209550">
              <a:spcAft>
                <a:spcPts val="450"/>
              </a:spcAft>
              <a:buClr>
                <a:srgbClr val="F35B2B"/>
              </a:buClr>
              <a:buSzPct val="90000"/>
              <a:buFont typeface="Wingdings" panose="05000000000000000000" pitchFamily="2" charset="2"/>
              <a:buChar char="§"/>
            </a:pPr>
            <a:r>
              <a:rPr lang="en-US" sz="1600" dirty="0">
                <a:latin typeface="Century Gothic" panose="020B0502020202020204" pitchFamily="34" charset="0"/>
                <a:cs typeface="Calibri" charset="0"/>
              </a:rPr>
              <a:t>Grade 3: Enrolled at a </a:t>
            </a:r>
            <a:r>
              <a:rPr lang="en-US" sz="1600" b="1" dirty="0">
                <a:latin typeface="Century Gothic" panose="020B0502020202020204" pitchFamily="34" charset="0"/>
                <a:cs typeface="Calibri" charset="0"/>
              </a:rPr>
              <a:t>campus</a:t>
            </a:r>
            <a:r>
              <a:rPr lang="en-US" sz="1600" dirty="0">
                <a:latin typeface="Century Gothic" panose="020B0502020202020204" pitchFamily="34" charset="0"/>
                <a:cs typeface="Calibri" charset="0"/>
              </a:rPr>
              <a:t> in the fall snapshot in the current school year and in the same </a:t>
            </a:r>
            <a:r>
              <a:rPr lang="en-US" sz="1600" b="1" dirty="0">
                <a:latin typeface="Century Gothic" panose="020B0502020202020204" pitchFamily="34" charset="0"/>
                <a:cs typeface="Calibri" charset="0"/>
              </a:rPr>
              <a:t>district</a:t>
            </a:r>
            <a:r>
              <a:rPr lang="en-US" sz="1600" dirty="0">
                <a:latin typeface="Century Gothic" panose="020B0502020202020204" pitchFamily="34" charset="0"/>
                <a:cs typeface="Calibri" charset="0"/>
              </a:rPr>
              <a:t> each of the previous two years</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966711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8564" y="1706735"/>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75958" y="51771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Continuously Enrolled in District</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73C29892-B478-4A67-BC21-C6F536450332}"/>
              </a:ext>
            </a:extLst>
          </p:cNvPr>
          <p:cNvSpPr txBox="1"/>
          <p:nvPr/>
        </p:nvSpPr>
        <p:spPr>
          <a:xfrm>
            <a:off x="733513" y="2121661"/>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157" y="3986027"/>
            <a:ext cx="501734" cy="479042"/>
          </a:xfrm>
          <a:prstGeom prst="rect">
            <a:avLst/>
          </a:prstGeom>
        </p:spPr>
      </p:pic>
      <p:sp>
        <p:nvSpPr>
          <p:cNvPr id="14" name="TextBox 13">
            <a:extLst>
              <a:ext uri="{FF2B5EF4-FFF2-40B4-BE49-F238E27FC236}">
                <a16:creationId xmlns:a16="http://schemas.microsoft.com/office/drawing/2014/main" id="{B864CED5-78CF-49BA-90F5-019A36D9A421}"/>
              </a:ext>
            </a:extLst>
          </p:cNvPr>
          <p:cNvSpPr txBox="1"/>
          <p:nvPr/>
        </p:nvSpPr>
        <p:spPr>
          <a:xfrm>
            <a:off x="435911" y="4534401"/>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10th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id="{056FC280-842E-4C2C-9B12-6ABF7B12BA5D}"/>
              </a:ext>
            </a:extLst>
          </p:cNvPr>
          <p:cNvGrpSpPr/>
          <p:nvPr/>
        </p:nvGrpSpPr>
        <p:grpSpPr>
          <a:xfrm>
            <a:off x="2046564" y="3024688"/>
            <a:ext cx="473201" cy="473201"/>
            <a:chOff x="2728752" y="2947738"/>
            <a:chExt cx="630934" cy="630934"/>
          </a:xfrm>
        </p:grpSpPr>
        <p:sp>
          <p:nvSpPr>
            <p:cNvPr id="4" name="Rectangle: Rounded Corners 3">
              <a:extLst>
                <a:ext uri="{FF2B5EF4-FFF2-40B4-BE49-F238E27FC236}">
                  <a16:creationId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id="{9A200FEB-AEBF-4249-8FB1-ABCC8F79214D}"/>
              </a:ext>
            </a:extLst>
          </p:cNvPr>
          <p:cNvSpPr txBox="1"/>
          <p:nvPr/>
        </p:nvSpPr>
        <p:spPr>
          <a:xfrm>
            <a:off x="3235597" y="2129541"/>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a16="http://schemas.microsoft.com/office/drawing/2014/main"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4702" y="3986027"/>
            <a:ext cx="501734" cy="479042"/>
          </a:xfrm>
          <a:prstGeom prst="rect">
            <a:avLst/>
          </a:prstGeom>
        </p:spPr>
      </p:pic>
      <p:sp>
        <p:nvSpPr>
          <p:cNvPr id="41" name="TextBox 40">
            <a:extLst>
              <a:ext uri="{FF2B5EF4-FFF2-40B4-BE49-F238E27FC236}">
                <a16:creationId xmlns:a16="http://schemas.microsoft.com/office/drawing/2014/main" id="{A9EC533D-EBFE-43D2-A450-22C6A246D494}"/>
              </a:ext>
            </a:extLst>
          </p:cNvPr>
          <p:cNvSpPr txBox="1"/>
          <p:nvPr/>
        </p:nvSpPr>
        <p:spPr>
          <a:xfrm>
            <a:off x="3057440" y="4534402"/>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9th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id="{4E4AC03B-111E-4DAB-B057-D6427DDF6306}"/>
              </a:ext>
            </a:extLst>
          </p:cNvPr>
          <p:cNvSpPr txBox="1"/>
          <p:nvPr/>
        </p:nvSpPr>
        <p:spPr>
          <a:xfrm>
            <a:off x="5549842" y="2137424"/>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8947" y="3986027"/>
            <a:ext cx="501734" cy="479042"/>
          </a:xfrm>
          <a:prstGeom prst="rect">
            <a:avLst/>
          </a:prstGeom>
        </p:spPr>
      </p:pic>
      <p:sp>
        <p:nvSpPr>
          <p:cNvPr id="54" name="TextBox 53">
            <a:extLst>
              <a:ext uri="{FF2B5EF4-FFF2-40B4-BE49-F238E27FC236}">
                <a16:creationId xmlns:a16="http://schemas.microsoft.com/office/drawing/2014/main" id="{215E175B-0A3F-41BD-BA74-564E2CA627BA}"/>
              </a:ext>
            </a:extLst>
          </p:cNvPr>
          <p:cNvSpPr txBox="1"/>
          <p:nvPr/>
        </p:nvSpPr>
        <p:spPr>
          <a:xfrm>
            <a:off x="5371685" y="4534402"/>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8th Grade</a:t>
            </a:r>
            <a:endParaRPr lang="en-US" dirty="0">
              <a:solidFill>
                <a:srgbClr val="F57F43"/>
              </a:solidFill>
              <a:latin typeface="Century Gothic" panose="020B0502020202020204" pitchFamily="34" charset="0"/>
            </a:endParaRPr>
          </a:p>
        </p:txBody>
      </p:sp>
      <p:sp>
        <p:nvSpPr>
          <p:cNvPr id="59" name="TextBox 58">
            <a:extLst>
              <a:ext uri="{FF2B5EF4-FFF2-40B4-BE49-F238E27FC236}">
                <a16:creationId xmlns:a16="http://schemas.microsoft.com/office/drawing/2014/main" id="{A5E17CC1-58A4-480E-814F-F03D167401E5}"/>
              </a:ext>
            </a:extLst>
          </p:cNvPr>
          <p:cNvSpPr txBox="1"/>
          <p:nvPr/>
        </p:nvSpPr>
        <p:spPr>
          <a:xfrm>
            <a:off x="7864086" y="2121659"/>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2014</a:t>
            </a:r>
            <a:endParaRPr lang="en-US" dirty="0">
              <a:solidFill>
                <a:srgbClr val="F57F43"/>
              </a:solidFill>
              <a:latin typeface="Century Gothic" panose="020B0502020202020204" pitchFamily="34" charset="0"/>
            </a:endParaRPr>
          </a:p>
        </p:txBody>
      </p:sp>
      <p:pic>
        <p:nvPicPr>
          <p:cNvPr id="61" name="Picture 60">
            <a:extLst>
              <a:ext uri="{FF2B5EF4-FFF2-40B4-BE49-F238E27FC236}">
                <a16:creationId xmlns:a16="http://schemas.microsoft.com/office/drawing/2014/main" id="{9E0588E8-174D-401D-B4E8-A71E03F90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191" y="3986027"/>
            <a:ext cx="501734" cy="479042"/>
          </a:xfrm>
          <a:prstGeom prst="rect">
            <a:avLst/>
          </a:prstGeom>
        </p:spPr>
      </p:pic>
      <p:sp>
        <p:nvSpPr>
          <p:cNvPr id="64" name="TextBox 63">
            <a:extLst>
              <a:ext uri="{FF2B5EF4-FFF2-40B4-BE49-F238E27FC236}">
                <a16:creationId xmlns:a16="http://schemas.microsoft.com/office/drawing/2014/main" id="{708ECD34-CBF2-42A3-9F6C-91637EEBCBF6}"/>
              </a:ext>
            </a:extLst>
          </p:cNvPr>
          <p:cNvSpPr txBox="1"/>
          <p:nvPr/>
        </p:nvSpPr>
        <p:spPr>
          <a:xfrm>
            <a:off x="7587156" y="4534402"/>
            <a:ext cx="1424803"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7th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id="{6327336F-C6E7-4C78-9B5C-7873AD51C665}"/>
              </a:ext>
            </a:extLst>
          </p:cNvPr>
          <p:cNvSpPr/>
          <p:nvPr/>
        </p:nvSpPr>
        <p:spPr>
          <a:xfrm>
            <a:off x="3238889" y="5424808"/>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307E5631-13E5-4D73-AF41-9E5D203920FA}"/>
              </a:ext>
            </a:extLst>
          </p:cNvPr>
          <p:cNvSpPr/>
          <p:nvPr/>
        </p:nvSpPr>
        <p:spPr>
          <a:xfrm rot="10800000">
            <a:off x="3238889" y="5282923"/>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id="{6516EE06-62C0-4E8A-8CA7-904DC8002D00}"/>
              </a:ext>
            </a:extLst>
          </p:cNvPr>
          <p:cNvSpPr txBox="1">
            <a:spLocks/>
          </p:cNvSpPr>
          <p:nvPr/>
        </p:nvSpPr>
        <p:spPr>
          <a:xfrm>
            <a:off x="3591621" y="5209520"/>
            <a:ext cx="288001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Continuously Enrolled</a:t>
            </a:r>
            <a:endParaRPr lang="en-US" sz="2025"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79EF86E7-BF92-4925-998D-9AF2C9ED5BA6}"/>
              </a:ext>
            </a:extLst>
          </p:cNvPr>
          <p:cNvGrpSpPr/>
          <p:nvPr/>
        </p:nvGrpSpPr>
        <p:grpSpPr>
          <a:xfrm>
            <a:off x="445621" y="2605001"/>
            <a:ext cx="1307804" cy="1307804"/>
            <a:chOff x="594161" y="1988104"/>
            <a:chExt cx="1743739" cy="1743739"/>
          </a:xfrm>
        </p:grpSpPr>
        <p:pic>
          <p:nvPicPr>
            <p:cNvPr id="12" name="Picture 11">
              <a:extLst>
                <a:ext uri="{FF2B5EF4-FFF2-40B4-BE49-F238E27FC236}">
                  <a16:creationId xmlns:a16="http://schemas.microsoft.com/office/drawing/2014/main" id="{2FE73585-FAA7-4E45-AFF5-A00515399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13" name="Picture 12">
              <a:extLst>
                <a:ext uri="{FF2B5EF4-FFF2-40B4-BE49-F238E27FC236}">
                  <a16:creationId xmlns:a16="http://schemas.microsoft.com/office/drawing/2014/main" id="{9E27672E-2504-4C7F-9EF5-1F5719324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5" name="Picture 64">
              <a:extLst>
                <a:ext uri="{FF2B5EF4-FFF2-40B4-BE49-F238E27FC236}">
                  <a16:creationId xmlns:a16="http://schemas.microsoft.com/office/drawing/2014/main" id="{10013C9A-FF38-49AA-AE31-8383E86A8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 name="Rectangle 7">
              <a:extLst>
                <a:ext uri="{FF2B5EF4-FFF2-40B4-BE49-F238E27FC236}">
                  <a16:creationId xmlns:a16="http://schemas.microsoft.com/office/drawing/2014/main" id="{286779E4-3D3B-4D25-AE58-CA49EFC99E8B}"/>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a:extLst>
              <a:ext uri="{FF2B5EF4-FFF2-40B4-BE49-F238E27FC236}">
                <a16:creationId xmlns:a16="http://schemas.microsoft.com/office/drawing/2014/main" id="{32DBCC78-D9D2-4E16-BA1B-E082D4F7998E}"/>
              </a:ext>
            </a:extLst>
          </p:cNvPr>
          <p:cNvGrpSpPr/>
          <p:nvPr/>
        </p:nvGrpSpPr>
        <p:grpSpPr>
          <a:xfrm>
            <a:off x="2917024" y="2605001"/>
            <a:ext cx="1307804" cy="1307804"/>
            <a:chOff x="594161" y="1988104"/>
            <a:chExt cx="1743739" cy="1743739"/>
          </a:xfrm>
        </p:grpSpPr>
        <p:pic>
          <p:nvPicPr>
            <p:cNvPr id="46" name="Picture 45">
              <a:extLst>
                <a:ext uri="{FF2B5EF4-FFF2-40B4-BE49-F238E27FC236}">
                  <a16:creationId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id="{0E646D95-7CB7-45D4-8CF4-4376C080B222}"/>
              </a:ext>
            </a:extLst>
          </p:cNvPr>
          <p:cNvGrpSpPr/>
          <p:nvPr/>
        </p:nvGrpSpPr>
        <p:grpSpPr>
          <a:xfrm>
            <a:off x="5247714" y="2605001"/>
            <a:ext cx="1307804" cy="1307804"/>
            <a:chOff x="594161" y="1988104"/>
            <a:chExt cx="1743739" cy="1743739"/>
          </a:xfrm>
        </p:grpSpPr>
        <p:pic>
          <p:nvPicPr>
            <p:cNvPr id="58" name="Picture 57">
              <a:extLst>
                <a:ext uri="{FF2B5EF4-FFF2-40B4-BE49-F238E27FC236}">
                  <a16:creationId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 name="Group 77">
            <a:extLst>
              <a:ext uri="{FF2B5EF4-FFF2-40B4-BE49-F238E27FC236}">
                <a16:creationId xmlns:a16="http://schemas.microsoft.com/office/drawing/2014/main" id="{89E3CD4B-CD37-4CC1-A6D7-C4DFF9DA9A92}"/>
              </a:ext>
            </a:extLst>
          </p:cNvPr>
          <p:cNvGrpSpPr/>
          <p:nvPr/>
        </p:nvGrpSpPr>
        <p:grpSpPr>
          <a:xfrm>
            <a:off x="7472856" y="2605001"/>
            <a:ext cx="1307804" cy="1307804"/>
            <a:chOff x="594161" y="1988104"/>
            <a:chExt cx="1743739" cy="1743739"/>
          </a:xfrm>
        </p:grpSpPr>
        <p:pic>
          <p:nvPicPr>
            <p:cNvPr id="79" name="Picture 78">
              <a:extLst>
                <a:ext uri="{FF2B5EF4-FFF2-40B4-BE49-F238E27FC236}">
                  <a16:creationId xmlns:a16="http://schemas.microsoft.com/office/drawing/2014/main" id="{3E97B3F0-A6C2-416B-BF56-412929A6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80" name="Picture 79">
              <a:extLst>
                <a:ext uri="{FF2B5EF4-FFF2-40B4-BE49-F238E27FC236}">
                  <a16:creationId xmlns:a16="http://schemas.microsoft.com/office/drawing/2014/main" id="{279FC7C9-CFDF-48DB-A802-4B1F5D7D5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81" name="Picture 80">
              <a:extLst>
                <a:ext uri="{FF2B5EF4-FFF2-40B4-BE49-F238E27FC236}">
                  <a16:creationId xmlns:a16="http://schemas.microsoft.com/office/drawing/2014/main" id="{2E727752-1C1E-4806-B65B-0438C028B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2" name="Rectangle 81">
              <a:extLst>
                <a:ext uri="{FF2B5EF4-FFF2-40B4-BE49-F238E27FC236}">
                  <a16:creationId xmlns:a16="http://schemas.microsoft.com/office/drawing/2014/main" id="{F6E220C8-7482-4446-9B69-5AB003003FB2}"/>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id="{6E48FD90-CDF0-49E8-BEB4-4077FA1621FD}"/>
              </a:ext>
            </a:extLst>
          </p:cNvPr>
          <p:cNvGrpSpPr/>
          <p:nvPr/>
        </p:nvGrpSpPr>
        <p:grpSpPr>
          <a:xfrm>
            <a:off x="4477474" y="3024688"/>
            <a:ext cx="473201" cy="473201"/>
            <a:chOff x="2728752" y="2947738"/>
            <a:chExt cx="630934" cy="630934"/>
          </a:xfrm>
        </p:grpSpPr>
        <p:sp>
          <p:nvSpPr>
            <p:cNvPr id="84" name="Rectangle: Rounded Corners 83">
              <a:extLst>
                <a:ext uri="{FF2B5EF4-FFF2-40B4-BE49-F238E27FC236}">
                  <a16:creationId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a:extLst>
              <a:ext uri="{FF2B5EF4-FFF2-40B4-BE49-F238E27FC236}">
                <a16:creationId xmlns:a16="http://schemas.microsoft.com/office/drawing/2014/main" id="{31592337-A252-4D59-BBB0-5A1A2C18D273}"/>
              </a:ext>
            </a:extLst>
          </p:cNvPr>
          <p:cNvGrpSpPr/>
          <p:nvPr/>
        </p:nvGrpSpPr>
        <p:grpSpPr>
          <a:xfrm>
            <a:off x="6777586" y="3024688"/>
            <a:ext cx="473201" cy="473201"/>
            <a:chOff x="2728752" y="2947738"/>
            <a:chExt cx="630934" cy="630934"/>
          </a:xfrm>
        </p:grpSpPr>
        <p:sp>
          <p:nvSpPr>
            <p:cNvPr id="87" name="Rectangle: Rounded Corners 86">
              <a:extLst>
                <a:ext uri="{FF2B5EF4-FFF2-40B4-BE49-F238E27FC236}">
                  <a16:creationId xmlns:a16="http://schemas.microsoft.com/office/drawing/2014/main" id="{61934863-F88F-4517-BB9B-C7F638F6FC13}"/>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74D1DCFF-B7CC-4936-8E58-978FA36F9D75}"/>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073241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8876" y="51771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Continuously Enrolled in District</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73C29892-B478-4A67-BC21-C6F536450332}"/>
              </a:ext>
            </a:extLst>
          </p:cNvPr>
          <p:cNvSpPr txBox="1"/>
          <p:nvPr/>
        </p:nvSpPr>
        <p:spPr>
          <a:xfrm>
            <a:off x="733513" y="2169787"/>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157" y="4034153"/>
            <a:ext cx="501734" cy="479042"/>
          </a:xfrm>
          <a:prstGeom prst="rect">
            <a:avLst/>
          </a:prstGeom>
        </p:spPr>
      </p:pic>
      <p:sp>
        <p:nvSpPr>
          <p:cNvPr id="14" name="TextBox 13">
            <a:extLst>
              <a:ext uri="{FF2B5EF4-FFF2-40B4-BE49-F238E27FC236}">
                <a16:creationId xmlns:a16="http://schemas.microsoft.com/office/drawing/2014/main" id="{B864CED5-78CF-49BA-90F5-019A36D9A421}"/>
              </a:ext>
            </a:extLst>
          </p:cNvPr>
          <p:cNvSpPr txBox="1"/>
          <p:nvPr/>
        </p:nvSpPr>
        <p:spPr>
          <a:xfrm>
            <a:off x="435911" y="4582527"/>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10th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id="{056FC280-842E-4C2C-9B12-6ABF7B12BA5D}"/>
              </a:ext>
            </a:extLst>
          </p:cNvPr>
          <p:cNvGrpSpPr/>
          <p:nvPr/>
        </p:nvGrpSpPr>
        <p:grpSpPr>
          <a:xfrm>
            <a:off x="2046564" y="3072814"/>
            <a:ext cx="473201" cy="473201"/>
            <a:chOff x="2728752" y="2947738"/>
            <a:chExt cx="630934" cy="630934"/>
          </a:xfrm>
        </p:grpSpPr>
        <p:sp>
          <p:nvSpPr>
            <p:cNvPr id="4" name="Rectangle: Rounded Corners 3">
              <a:extLst>
                <a:ext uri="{FF2B5EF4-FFF2-40B4-BE49-F238E27FC236}">
                  <a16:creationId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id="{9A200FEB-AEBF-4249-8FB1-ABCC8F79214D}"/>
              </a:ext>
            </a:extLst>
          </p:cNvPr>
          <p:cNvSpPr txBox="1"/>
          <p:nvPr/>
        </p:nvSpPr>
        <p:spPr>
          <a:xfrm>
            <a:off x="3235597" y="2177667"/>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a16="http://schemas.microsoft.com/office/drawing/2014/main"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2" y="4034153"/>
            <a:ext cx="501734" cy="479042"/>
          </a:xfrm>
          <a:prstGeom prst="rect">
            <a:avLst/>
          </a:prstGeom>
        </p:spPr>
      </p:pic>
      <p:sp>
        <p:nvSpPr>
          <p:cNvPr id="41" name="TextBox 40">
            <a:extLst>
              <a:ext uri="{FF2B5EF4-FFF2-40B4-BE49-F238E27FC236}">
                <a16:creationId xmlns:a16="http://schemas.microsoft.com/office/drawing/2014/main" id="{A9EC533D-EBFE-43D2-A450-22C6A246D494}"/>
              </a:ext>
            </a:extLst>
          </p:cNvPr>
          <p:cNvSpPr txBox="1"/>
          <p:nvPr/>
        </p:nvSpPr>
        <p:spPr>
          <a:xfrm>
            <a:off x="2943140" y="4582528"/>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9th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id="{4E4AC03B-111E-4DAB-B057-D6427DDF6306}"/>
              </a:ext>
            </a:extLst>
          </p:cNvPr>
          <p:cNvSpPr txBox="1"/>
          <p:nvPr/>
        </p:nvSpPr>
        <p:spPr>
          <a:xfrm>
            <a:off x="5549842" y="2185550"/>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647" y="4034153"/>
            <a:ext cx="501734" cy="479042"/>
          </a:xfrm>
          <a:prstGeom prst="rect">
            <a:avLst/>
          </a:prstGeom>
        </p:spPr>
      </p:pic>
      <p:sp>
        <p:nvSpPr>
          <p:cNvPr id="54" name="TextBox 53">
            <a:extLst>
              <a:ext uri="{FF2B5EF4-FFF2-40B4-BE49-F238E27FC236}">
                <a16:creationId xmlns:a16="http://schemas.microsoft.com/office/drawing/2014/main" id="{215E175B-0A3F-41BD-BA74-564E2CA627BA}"/>
              </a:ext>
            </a:extLst>
          </p:cNvPr>
          <p:cNvSpPr txBox="1"/>
          <p:nvPr/>
        </p:nvSpPr>
        <p:spPr>
          <a:xfrm>
            <a:off x="5257385" y="4582528"/>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8th Grade</a:t>
            </a:r>
            <a:endParaRPr lang="en-US" dirty="0">
              <a:solidFill>
                <a:srgbClr val="F57F43"/>
              </a:solidFill>
              <a:latin typeface="Century Gothic" panose="020B0502020202020204" pitchFamily="34" charset="0"/>
            </a:endParaRPr>
          </a:p>
        </p:txBody>
      </p:sp>
      <p:sp>
        <p:nvSpPr>
          <p:cNvPr id="59" name="TextBox 58">
            <a:extLst>
              <a:ext uri="{FF2B5EF4-FFF2-40B4-BE49-F238E27FC236}">
                <a16:creationId xmlns:a16="http://schemas.microsoft.com/office/drawing/2014/main" id="{A5E17CC1-58A4-480E-814F-F03D167401E5}"/>
              </a:ext>
            </a:extLst>
          </p:cNvPr>
          <p:cNvSpPr txBox="1"/>
          <p:nvPr/>
        </p:nvSpPr>
        <p:spPr>
          <a:xfrm>
            <a:off x="7864086" y="216978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2014</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id="{6327336F-C6E7-4C78-9B5C-7873AD51C665}"/>
              </a:ext>
            </a:extLst>
          </p:cNvPr>
          <p:cNvSpPr/>
          <p:nvPr/>
        </p:nvSpPr>
        <p:spPr>
          <a:xfrm>
            <a:off x="3238889" y="5472934"/>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307E5631-13E5-4D73-AF41-9E5D203920FA}"/>
              </a:ext>
            </a:extLst>
          </p:cNvPr>
          <p:cNvSpPr/>
          <p:nvPr/>
        </p:nvSpPr>
        <p:spPr>
          <a:xfrm rot="10800000">
            <a:off x="3238889" y="5331049"/>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id="{6516EE06-62C0-4E8A-8CA7-904DC8002D00}"/>
              </a:ext>
            </a:extLst>
          </p:cNvPr>
          <p:cNvSpPr txBox="1">
            <a:spLocks/>
          </p:cNvSpPr>
          <p:nvPr/>
        </p:nvSpPr>
        <p:spPr>
          <a:xfrm>
            <a:off x="3591621" y="5257646"/>
            <a:ext cx="3582065"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Non-Continuously Enrolled</a:t>
            </a:r>
            <a:endParaRPr lang="en-US" sz="2025"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79EF86E7-BF92-4925-998D-9AF2C9ED5BA6}"/>
              </a:ext>
            </a:extLst>
          </p:cNvPr>
          <p:cNvGrpSpPr/>
          <p:nvPr/>
        </p:nvGrpSpPr>
        <p:grpSpPr>
          <a:xfrm>
            <a:off x="445621" y="2653127"/>
            <a:ext cx="1307804" cy="1307804"/>
            <a:chOff x="594161" y="1988104"/>
            <a:chExt cx="1743739" cy="1743739"/>
          </a:xfrm>
        </p:grpSpPr>
        <p:pic>
          <p:nvPicPr>
            <p:cNvPr id="12" name="Picture 11">
              <a:extLst>
                <a:ext uri="{FF2B5EF4-FFF2-40B4-BE49-F238E27FC236}">
                  <a16:creationId xmlns:a16="http://schemas.microsoft.com/office/drawing/2014/main" id="{2FE73585-FAA7-4E45-AFF5-A00515399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13" name="Picture 12">
              <a:extLst>
                <a:ext uri="{FF2B5EF4-FFF2-40B4-BE49-F238E27FC236}">
                  <a16:creationId xmlns:a16="http://schemas.microsoft.com/office/drawing/2014/main" id="{9E27672E-2504-4C7F-9EF5-1F5719324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5" name="Picture 64">
              <a:extLst>
                <a:ext uri="{FF2B5EF4-FFF2-40B4-BE49-F238E27FC236}">
                  <a16:creationId xmlns:a16="http://schemas.microsoft.com/office/drawing/2014/main" id="{10013C9A-FF38-49AA-AE31-8383E86A8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 name="Rectangle 7">
              <a:extLst>
                <a:ext uri="{FF2B5EF4-FFF2-40B4-BE49-F238E27FC236}">
                  <a16:creationId xmlns:a16="http://schemas.microsoft.com/office/drawing/2014/main" id="{286779E4-3D3B-4D25-AE58-CA49EFC99E8B}"/>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a:extLst>
              <a:ext uri="{FF2B5EF4-FFF2-40B4-BE49-F238E27FC236}">
                <a16:creationId xmlns:a16="http://schemas.microsoft.com/office/drawing/2014/main" id="{32DBCC78-D9D2-4E16-BA1B-E082D4F7998E}"/>
              </a:ext>
            </a:extLst>
          </p:cNvPr>
          <p:cNvGrpSpPr/>
          <p:nvPr/>
        </p:nvGrpSpPr>
        <p:grpSpPr>
          <a:xfrm>
            <a:off x="2917024" y="2653127"/>
            <a:ext cx="1307804" cy="1307804"/>
            <a:chOff x="594161" y="1988104"/>
            <a:chExt cx="1743739" cy="1743739"/>
          </a:xfrm>
        </p:grpSpPr>
        <p:pic>
          <p:nvPicPr>
            <p:cNvPr id="46" name="Picture 45">
              <a:extLst>
                <a:ext uri="{FF2B5EF4-FFF2-40B4-BE49-F238E27FC236}">
                  <a16:creationId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id="{0E646D95-7CB7-45D4-8CF4-4376C080B222}"/>
              </a:ext>
            </a:extLst>
          </p:cNvPr>
          <p:cNvGrpSpPr/>
          <p:nvPr/>
        </p:nvGrpSpPr>
        <p:grpSpPr>
          <a:xfrm>
            <a:off x="5247714" y="2653127"/>
            <a:ext cx="1307804" cy="1307804"/>
            <a:chOff x="594161" y="1988104"/>
            <a:chExt cx="1743739" cy="1743739"/>
          </a:xfrm>
        </p:grpSpPr>
        <p:pic>
          <p:nvPicPr>
            <p:cNvPr id="58" name="Picture 57">
              <a:extLst>
                <a:ext uri="{FF2B5EF4-FFF2-40B4-BE49-F238E27FC236}">
                  <a16:creationId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 name="Group 77">
            <a:extLst>
              <a:ext uri="{FF2B5EF4-FFF2-40B4-BE49-F238E27FC236}">
                <a16:creationId xmlns:a16="http://schemas.microsoft.com/office/drawing/2014/main" id="{89E3CD4B-CD37-4CC1-A6D7-C4DFF9DA9A92}"/>
              </a:ext>
            </a:extLst>
          </p:cNvPr>
          <p:cNvGrpSpPr/>
          <p:nvPr/>
        </p:nvGrpSpPr>
        <p:grpSpPr>
          <a:xfrm>
            <a:off x="7472856" y="2653127"/>
            <a:ext cx="1307804" cy="1307804"/>
            <a:chOff x="594161" y="1988104"/>
            <a:chExt cx="1743739" cy="1743739"/>
          </a:xfrm>
        </p:grpSpPr>
        <p:pic>
          <p:nvPicPr>
            <p:cNvPr id="79" name="Picture 78">
              <a:extLst>
                <a:ext uri="{FF2B5EF4-FFF2-40B4-BE49-F238E27FC236}">
                  <a16:creationId xmlns:a16="http://schemas.microsoft.com/office/drawing/2014/main" id="{3E97B3F0-A6C2-416B-BF56-412929A6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80" name="Picture 79">
              <a:extLst>
                <a:ext uri="{FF2B5EF4-FFF2-40B4-BE49-F238E27FC236}">
                  <a16:creationId xmlns:a16="http://schemas.microsoft.com/office/drawing/2014/main" id="{279FC7C9-CFDF-48DB-A802-4B1F5D7D5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81" name="Picture 80">
              <a:extLst>
                <a:ext uri="{FF2B5EF4-FFF2-40B4-BE49-F238E27FC236}">
                  <a16:creationId xmlns:a16="http://schemas.microsoft.com/office/drawing/2014/main" id="{2E727752-1C1E-4806-B65B-0438C028B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2" name="Rectangle 81">
              <a:extLst>
                <a:ext uri="{FF2B5EF4-FFF2-40B4-BE49-F238E27FC236}">
                  <a16:creationId xmlns:a16="http://schemas.microsoft.com/office/drawing/2014/main" id="{F6E220C8-7482-4446-9B69-5AB003003FB2}"/>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id="{6E48FD90-CDF0-49E8-BEB4-4077FA1621FD}"/>
              </a:ext>
            </a:extLst>
          </p:cNvPr>
          <p:cNvGrpSpPr/>
          <p:nvPr/>
        </p:nvGrpSpPr>
        <p:grpSpPr>
          <a:xfrm>
            <a:off x="4477474" y="3072814"/>
            <a:ext cx="473201" cy="473201"/>
            <a:chOff x="2728752" y="2947738"/>
            <a:chExt cx="630934" cy="630934"/>
          </a:xfrm>
        </p:grpSpPr>
        <p:sp>
          <p:nvSpPr>
            <p:cNvPr id="84" name="Rectangle: Rounded Corners 83">
              <a:extLst>
                <a:ext uri="{FF2B5EF4-FFF2-40B4-BE49-F238E27FC236}">
                  <a16:creationId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a:extLst>
              <a:ext uri="{FF2B5EF4-FFF2-40B4-BE49-F238E27FC236}">
                <a16:creationId xmlns:a16="http://schemas.microsoft.com/office/drawing/2014/main" id="{31592337-A252-4D59-BBB0-5A1A2C18D273}"/>
              </a:ext>
            </a:extLst>
          </p:cNvPr>
          <p:cNvGrpSpPr/>
          <p:nvPr/>
        </p:nvGrpSpPr>
        <p:grpSpPr>
          <a:xfrm>
            <a:off x="6777586" y="3072814"/>
            <a:ext cx="473201" cy="473201"/>
            <a:chOff x="2728752" y="2947738"/>
            <a:chExt cx="630934" cy="630934"/>
          </a:xfrm>
        </p:grpSpPr>
        <p:sp>
          <p:nvSpPr>
            <p:cNvPr id="87" name="Rectangle: Rounded Corners 86">
              <a:extLst>
                <a:ext uri="{FF2B5EF4-FFF2-40B4-BE49-F238E27FC236}">
                  <a16:creationId xmlns:a16="http://schemas.microsoft.com/office/drawing/2014/main" id="{61934863-F88F-4517-BB9B-C7F638F6FC13}"/>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74D1DCFF-B7CC-4936-8E58-978FA36F9D75}"/>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625262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8876" y="59436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Continuously Enrolled in District</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73C29892-B478-4A67-BC21-C6F536450332}"/>
              </a:ext>
            </a:extLst>
          </p:cNvPr>
          <p:cNvSpPr txBox="1"/>
          <p:nvPr/>
        </p:nvSpPr>
        <p:spPr>
          <a:xfrm>
            <a:off x="1776250" y="214378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894" y="4008151"/>
            <a:ext cx="501734" cy="479042"/>
          </a:xfrm>
          <a:prstGeom prst="rect">
            <a:avLst/>
          </a:prstGeom>
        </p:spPr>
      </p:pic>
      <p:sp>
        <p:nvSpPr>
          <p:cNvPr id="14" name="TextBox 13">
            <a:extLst>
              <a:ext uri="{FF2B5EF4-FFF2-40B4-BE49-F238E27FC236}">
                <a16:creationId xmlns:a16="http://schemas.microsoft.com/office/drawing/2014/main" id="{B864CED5-78CF-49BA-90F5-019A36D9A421}"/>
              </a:ext>
            </a:extLst>
          </p:cNvPr>
          <p:cNvSpPr txBox="1"/>
          <p:nvPr/>
        </p:nvSpPr>
        <p:spPr>
          <a:xfrm>
            <a:off x="1478648" y="4556525"/>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3rd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id="{056FC280-842E-4C2C-9B12-6ABF7B12BA5D}"/>
              </a:ext>
            </a:extLst>
          </p:cNvPr>
          <p:cNvGrpSpPr/>
          <p:nvPr/>
        </p:nvGrpSpPr>
        <p:grpSpPr>
          <a:xfrm>
            <a:off x="3089301" y="3046812"/>
            <a:ext cx="473201" cy="473201"/>
            <a:chOff x="2728752" y="2947738"/>
            <a:chExt cx="630934" cy="630934"/>
          </a:xfrm>
        </p:grpSpPr>
        <p:sp>
          <p:nvSpPr>
            <p:cNvPr id="4" name="Rectangle: Rounded Corners 3">
              <a:extLst>
                <a:ext uri="{FF2B5EF4-FFF2-40B4-BE49-F238E27FC236}">
                  <a16:creationId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id="{9A200FEB-AEBF-4249-8FB1-ABCC8F79214D}"/>
              </a:ext>
            </a:extLst>
          </p:cNvPr>
          <p:cNvSpPr txBox="1"/>
          <p:nvPr/>
        </p:nvSpPr>
        <p:spPr>
          <a:xfrm>
            <a:off x="4278334" y="215166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a16="http://schemas.microsoft.com/office/drawing/2014/main"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139" y="4008151"/>
            <a:ext cx="501734" cy="479042"/>
          </a:xfrm>
          <a:prstGeom prst="rect">
            <a:avLst/>
          </a:prstGeom>
        </p:spPr>
      </p:pic>
      <p:sp>
        <p:nvSpPr>
          <p:cNvPr id="41" name="TextBox 40">
            <a:extLst>
              <a:ext uri="{FF2B5EF4-FFF2-40B4-BE49-F238E27FC236}">
                <a16:creationId xmlns:a16="http://schemas.microsoft.com/office/drawing/2014/main" id="{A9EC533D-EBFE-43D2-A450-22C6A246D494}"/>
              </a:ext>
            </a:extLst>
          </p:cNvPr>
          <p:cNvSpPr txBox="1"/>
          <p:nvPr/>
        </p:nvSpPr>
        <p:spPr>
          <a:xfrm>
            <a:off x="3985877" y="4556526"/>
            <a:ext cx="1534335"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2nd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id="{4E4AC03B-111E-4DAB-B057-D6427DDF6306}"/>
              </a:ext>
            </a:extLst>
          </p:cNvPr>
          <p:cNvSpPr txBox="1"/>
          <p:nvPr/>
        </p:nvSpPr>
        <p:spPr>
          <a:xfrm>
            <a:off x="6592579" y="2159548"/>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384" y="4008151"/>
            <a:ext cx="501734" cy="479042"/>
          </a:xfrm>
          <a:prstGeom prst="rect">
            <a:avLst/>
          </a:prstGeom>
        </p:spPr>
      </p:pic>
      <p:sp>
        <p:nvSpPr>
          <p:cNvPr id="54" name="TextBox 53">
            <a:extLst>
              <a:ext uri="{FF2B5EF4-FFF2-40B4-BE49-F238E27FC236}">
                <a16:creationId xmlns:a16="http://schemas.microsoft.com/office/drawing/2014/main" id="{215E175B-0A3F-41BD-BA74-564E2CA627BA}"/>
              </a:ext>
            </a:extLst>
          </p:cNvPr>
          <p:cNvSpPr txBox="1"/>
          <p:nvPr/>
        </p:nvSpPr>
        <p:spPr>
          <a:xfrm>
            <a:off x="6300122" y="4556526"/>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1st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id="{6327336F-C6E7-4C78-9B5C-7873AD51C665}"/>
              </a:ext>
            </a:extLst>
          </p:cNvPr>
          <p:cNvSpPr/>
          <p:nvPr/>
        </p:nvSpPr>
        <p:spPr>
          <a:xfrm>
            <a:off x="3474824" y="5694340"/>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307E5631-13E5-4D73-AF41-9E5D203920FA}"/>
              </a:ext>
            </a:extLst>
          </p:cNvPr>
          <p:cNvSpPr/>
          <p:nvPr/>
        </p:nvSpPr>
        <p:spPr>
          <a:xfrm rot="10800000">
            <a:off x="3484656" y="5508284"/>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id="{6516EE06-62C0-4E8A-8CA7-904DC8002D00}"/>
              </a:ext>
            </a:extLst>
          </p:cNvPr>
          <p:cNvSpPr txBox="1">
            <a:spLocks/>
          </p:cNvSpPr>
          <p:nvPr/>
        </p:nvSpPr>
        <p:spPr>
          <a:xfrm>
            <a:off x="3827556" y="5413367"/>
            <a:ext cx="288001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Continuously Enrolled</a:t>
            </a:r>
            <a:endParaRPr lang="en-US" sz="2025"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79EF86E7-BF92-4925-998D-9AF2C9ED5BA6}"/>
              </a:ext>
            </a:extLst>
          </p:cNvPr>
          <p:cNvGrpSpPr/>
          <p:nvPr/>
        </p:nvGrpSpPr>
        <p:grpSpPr>
          <a:xfrm>
            <a:off x="1488358" y="2627125"/>
            <a:ext cx="1307804" cy="1307804"/>
            <a:chOff x="594161" y="1988104"/>
            <a:chExt cx="1743739" cy="1743739"/>
          </a:xfrm>
        </p:grpSpPr>
        <p:pic>
          <p:nvPicPr>
            <p:cNvPr id="12" name="Picture 11">
              <a:extLst>
                <a:ext uri="{FF2B5EF4-FFF2-40B4-BE49-F238E27FC236}">
                  <a16:creationId xmlns:a16="http://schemas.microsoft.com/office/drawing/2014/main" id="{2FE73585-FAA7-4E45-AFF5-A00515399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13" name="Picture 12">
              <a:extLst>
                <a:ext uri="{FF2B5EF4-FFF2-40B4-BE49-F238E27FC236}">
                  <a16:creationId xmlns:a16="http://schemas.microsoft.com/office/drawing/2014/main" id="{9E27672E-2504-4C7F-9EF5-1F5719324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5" name="Picture 64">
              <a:extLst>
                <a:ext uri="{FF2B5EF4-FFF2-40B4-BE49-F238E27FC236}">
                  <a16:creationId xmlns:a16="http://schemas.microsoft.com/office/drawing/2014/main" id="{10013C9A-FF38-49AA-AE31-8383E86A8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 name="Rectangle 7">
              <a:extLst>
                <a:ext uri="{FF2B5EF4-FFF2-40B4-BE49-F238E27FC236}">
                  <a16:creationId xmlns:a16="http://schemas.microsoft.com/office/drawing/2014/main" id="{286779E4-3D3B-4D25-AE58-CA49EFC99E8B}"/>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a:extLst>
              <a:ext uri="{FF2B5EF4-FFF2-40B4-BE49-F238E27FC236}">
                <a16:creationId xmlns:a16="http://schemas.microsoft.com/office/drawing/2014/main" id="{32DBCC78-D9D2-4E16-BA1B-E082D4F7998E}"/>
              </a:ext>
            </a:extLst>
          </p:cNvPr>
          <p:cNvGrpSpPr/>
          <p:nvPr/>
        </p:nvGrpSpPr>
        <p:grpSpPr>
          <a:xfrm>
            <a:off x="3959761" y="2627125"/>
            <a:ext cx="1307804" cy="1307804"/>
            <a:chOff x="594161" y="1988104"/>
            <a:chExt cx="1743739" cy="1743739"/>
          </a:xfrm>
        </p:grpSpPr>
        <p:pic>
          <p:nvPicPr>
            <p:cNvPr id="46" name="Picture 45">
              <a:extLst>
                <a:ext uri="{FF2B5EF4-FFF2-40B4-BE49-F238E27FC236}">
                  <a16:creationId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id="{0E646D95-7CB7-45D4-8CF4-4376C080B222}"/>
              </a:ext>
            </a:extLst>
          </p:cNvPr>
          <p:cNvGrpSpPr/>
          <p:nvPr/>
        </p:nvGrpSpPr>
        <p:grpSpPr>
          <a:xfrm>
            <a:off x="6290451" y="2627125"/>
            <a:ext cx="1307804" cy="1307804"/>
            <a:chOff x="594161" y="1988104"/>
            <a:chExt cx="1743739" cy="1743739"/>
          </a:xfrm>
        </p:grpSpPr>
        <p:pic>
          <p:nvPicPr>
            <p:cNvPr id="58" name="Picture 57">
              <a:extLst>
                <a:ext uri="{FF2B5EF4-FFF2-40B4-BE49-F238E27FC236}">
                  <a16:creationId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id="{6E48FD90-CDF0-49E8-BEB4-4077FA1621FD}"/>
              </a:ext>
            </a:extLst>
          </p:cNvPr>
          <p:cNvGrpSpPr/>
          <p:nvPr/>
        </p:nvGrpSpPr>
        <p:grpSpPr>
          <a:xfrm>
            <a:off x="5520211" y="3046812"/>
            <a:ext cx="473201" cy="473201"/>
            <a:chOff x="2728752" y="2947738"/>
            <a:chExt cx="630934" cy="630934"/>
          </a:xfrm>
        </p:grpSpPr>
        <p:sp>
          <p:nvSpPr>
            <p:cNvPr id="84" name="Rectangle: Rounded Corners 83">
              <a:extLst>
                <a:ext uri="{FF2B5EF4-FFF2-40B4-BE49-F238E27FC236}">
                  <a16:creationId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995157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7615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Continuously Enrolled in District</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73C29892-B478-4A67-BC21-C6F536450332}"/>
              </a:ext>
            </a:extLst>
          </p:cNvPr>
          <p:cNvSpPr txBox="1"/>
          <p:nvPr/>
        </p:nvSpPr>
        <p:spPr>
          <a:xfrm>
            <a:off x="1744166" y="2157912"/>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810" y="4022278"/>
            <a:ext cx="501734" cy="479042"/>
          </a:xfrm>
          <a:prstGeom prst="rect">
            <a:avLst/>
          </a:prstGeom>
        </p:spPr>
      </p:pic>
      <p:sp>
        <p:nvSpPr>
          <p:cNvPr id="14" name="TextBox 13">
            <a:extLst>
              <a:ext uri="{FF2B5EF4-FFF2-40B4-BE49-F238E27FC236}">
                <a16:creationId xmlns:a16="http://schemas.microsoft.com/office/drawing/2014/main" id="{B864CED5-78CF-49BA-90F5-019A36D9A421}"/>
              </a:ext>
            </a:extLst>
          </p:cNvPr>
          <p:cNvSpPr txBox="1"/>
          <p:nvPr/>
        </p:nvSpPr>
        <p:spPr>
          <a:xfrm>
            <a:off x="1446564" y="4570652"/>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3rd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id="{056FC280-842E-4C2C-9B12-6ABF7B12BA5D}"/>
              </a:ext>
            </a:extLst>
          </p:cNvPr>
          <p:cNvGrpSpPr/>
          <p:nvPr/>
        </p:nvGrpSpPr>
        <p:grpSpPr>
          <a:xfrm>
            <a:off x="3057217" y="3060939"/>
            <a:ext cx="473201" cy="473201"/>
            <a:chOff x="2728752" y="2947738"/>
            <a:chExt cx="630934" cy="630934"/>
          </a:xfrm>
        </p:grpSpPr>
        <p:sp>
          <p:nvSpPr>
            <p:cNvPr id="4" name="Rectangle: Rounded Corners 3">
              <a:extLst>
                <a:ext uri="{FF2B5EF4-FFF2-40B4-BE49-F238E27FC236}">
                  <a16:creationId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id="{9A200FEB-AEBF-4249-8FB1-ABCC8F79214D}"/>
              </a:ext>
            </a:extLst>
          </p:cNvPr>
          <p:cNvSpPr txBox="1"/>
          <p:nvPr/>
        </p:nvSpPr>
        <p:spPr>
          <a:xfrm>
            <a:off x="4246250" y="2165792"/>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id="{4E4AC03B-111E-4DAB-B057-D6427DDF6306}"/>
              </a:ext>
            </a:extLst>
          </p:cNvPr>
          <p:cNvSpPr txBox="1"/>
          <p:nvPr/>
        </p:nvSpPr>
        <p:spPr>
          <a:xfrm>
            <a:off x="6560495" y="217367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300" y="4022278"/>
            <a:ext cx="501734" cy="479042"/>
          </a:xfrm>
          <a:prstGeom prst="rect">
            <a:avLst/>
          </a:prstGeom>
        </p:spPr>
      </p:pic>
      <p:sp>
        <p:nvSpPr>
          <p:cNvPr id="54" name="TextBox 53">
            <a:extLst>
              <a:ext uri="{FF2B5EF4-FFF2-40B4-BE49-F238E27FC236}">
                <a16:creationId xmlns:a16="http://schemas.microsoft.com/office/drawing/2014/main" id="{215E175B-0A3F-41BD-BA74-564E2CA627BA}"/>
              </a:ext>
            </a:extLst>
          </p:cNvPr>
          <p:cNvSpPr txBox="1"/>
          <p:nvPr/>
        </p:nvSpPr>
        <p:spPr>
          <a:xfrm>
            <a:off x="6268038" y="4570653"/>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1st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id="{6327336F-C6E7-4C78-9B5C-7873AD51C665}"/>
              </a:ext>
            </a:extLst>
          </p:cNvPr>
          <p:cNvSpPr/>
          <p:nvPr/>
        </p:nvSpPr>
        <p:spPr>
          <a:xfrm>
            <a:off x="2842689" y="5530897"/>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307E5631-13E5-4D73-AF41-9E5D203920FA}"/>
              </a:ext>
            </a:extLst>
          </p:cNvPr>
          <p:cNvSpPr/>
          <p:nvPr/>
        </p:nvSpPr>
        <p:spPr>
          <a:xfrm rot="10800000">
            <a:off x="2842689" y="5389012"/>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id="{6516EE06-62C0-4E8A-8CA7-904DC8002D00}"/>
              </a:ext>
            </a:extLst>
          </p:cNvPr>
          <p:cNvSpPr txBox="1">
            <a:spLocks/>
          </p:cNvSpPr>
          <p:nvPr/>
        </p:nvSpPr>
        <p:spPr>
          <a:xfrm>
            <a:off x="3195421" y="5315609"/>
            <a:ext cx="332987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Non-Continuously Enrolled</a:t>
            </a:r>
            <a:endParaRPr lang="en-US" sz="2025"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79EF86E7-BF92-4925-998D-9AF2C9ED5BA6}"/>
              </a:ext>
            </a:extLst>
          </p:cNvPr>
          <p:cNvGrpSpPr/>
          <p:nvPr/>
        </p:nvGrpSpPr>
        <p:grpSpPr>
          <a:xfrm>
            <a:off x="1456274" y="2641252"/>
            <a:ext cx="1307804" cy="1307804"/>
            <a:chOff x="594161" y="1988104"/>
            <a:chExt cx="1743739" cy="1743739"/>
          </a:xfrm>
        </p:grpSpPr>
        <p:pic>
          <p:nvPicPr>
            <p:cNvPr id="12" name="Picture 11">
              <a:extLst>
                <a:ext uri="{FF2B5EF4-FFF2-40B4-BE49-F238E27FC236}">
                  <a16:creationId xmlns:a16="http://schemas.microsoft.com/office/drawing/2014/main" id="{2FE73585-FAA7-4E45-AFF5-A00515399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13" name="Picture 12">
              <a:extLst>
                <a:ext uri="{FF2B5EF4-FFF2-40B4-BE49-F238E27FC236}">
                  <a16:creationId xmlns:a16="http://schemas.microsoft.com/office/drawing/2014/main" id="{9E27672E-2504-4C7F-9EF5-1F5719324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5" name="Picture 64">
              <a:extLst>
                <a:ext uri="{FF2B5EF4-FFF2-40B4-BE49-F238E27FC236}">
                  <a16:creationId xmlns:a16="http://schemas.microsoft.com/office/drawing/2014/main" id="{10013C9A-FF38-49AA-AE31-8383E86A8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 name="Rectangle 7">
              <a:extLst>
                <a:ext uri="{FF2B5EF4-FFF2-40B4-BE49-F238E27FC236}">
                  <a16:creationId xmlns:a16="http://schemas.microsoft.com/office/drawing/2014/main" id="{286779E4-3D3B-4D25-AE58-CA49EFC99E8B}"/>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a:extLst>
              <a:ext uri="{FF2B5EF4-FFF2-40B4-BE49-F238E27FC236}">
                <a16:creationId xmlns:a16="http://schemas.microsoft.com/office/drawing/2014/main" id="{32DBCC78-D9D2-4E16-BA1B-E082D4F7998E}"/>
              </a:ext>
            </a:extLst>
          </p:cNvPr>
          <p:cNvGrpSpPr/>
          <p:nvPr/>
        </p:nvGrpSpPr>
        <p:grpSpPr>
          <a:xfrm>
            <a:off x="3927677" y="2641252"/>
            <a:ext cx="1307804" cy="1307804"/>
            <a:chOff x="594161" y="1988104"/>
            <a:chExt cx="1743739" cy="1743739"/>
          </a:xfrm>
        </p:grpSpPr>
        <p:pic>
          <p:nvPicPr>
            <p:cNvPr id="46" name="Picture 45">
              <a:extLst>
                <a:ext uri="{FF2B5EF4-FFF2-40B4-BE49-F238E27FC236}">
                  <a16:creationId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id="{0E646D95-7CB7-45D4-8CF4-4376C080B222}"/>
              </a:ext>
            </a:extLst>
          </p:cNvPr>
          <p:cNvGrpSpPr/>
          <p:nvPr/>
        </p:nvGrpSpPr>
        <p:grpSpPr>
          <a:xfrm>
            <a:off x="6258367" y="2641252"/>
            <a:ext cx="1307804" cy="1307804"/>
            <a:chOff x="594161" y="1988104"/>
            <a:chExt cx="1743739" cy="1743739"/>
          </a:xfrm>
        </p:grpSpPr>
        <p:pic>
          <p:nvPicPr>
            <p:cNvPr id="58" name="Picture 57">
              <a:extLst>
                <a:ext uri="{FF2B5EF4-FFF2-40B4-BE49-F238E27FC236}">
                  <a16:creationId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id="{6E48FD90-CDF0-49E8-BEB4-4077FA1621FD}"/>
              </a:ext>
            </a:extLst>
          </p:cNvPr>
          <p:cNvGrpSpPr/>
          <p:nvPr/>
        </p:nvGrpSpPr>
        <p:grpSpPr>
          <a:xfrm>
            <a:off x="5488127" y="3060939"/>
            <a:ext cx="473201" cy="473201"/>
            <a:chOff x="2728752" y="2947738"/>
            <a:chExt cx="630934" cy="630934"/>
          </a:xfrm>
        </p:grpSpPr>
        <p:sp>
          <p:nvSpPr>
            <p:cNvPr id="84" name="Rectangle: Rounded Corners 83">
              <a:extLst>
                <a:ext uri="{FF2B5EF4-FFF2-40B4-BE49-F238E27FC236}">
                  <a16:creationId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2094647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94361"/>
            <a:ext cx="7744172"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Continuously Enrolled at a Campus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73C29892-B478-4A67-BC21-C6F536450332}"/>
              </a:ext>
            </a:extLst>
          </p:cNvPr>
          <p:cNvSpPr txBox="1"/>
          <p:nvPr/>
        </p:nvSpPr>
        <p:spPr>
          <a:xfrm>
            <a:off x="733513" y="2169787"/>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157" y="4034153"/>
            <a:ext cx="501734" cy="479042"/>
          </a:xfrm>
          <a:prstGeom prst="rect">
            <a:avLst/>
          </a:prstGeom>
        </p:spPr>
      </p:pic>
      <p:sp>
        <p:nvSpPr>
          <p:cNvPr id="14" name="TextBox 13">
            <a:extLst>
              <a:ext uri="{FF2B5EF4-FFF2-40B4-BE49-F238E27FC236}">
                <a16:creationId xmlns:a16="http://schemas.microsoft.com/office/drawing/2014/main" id="{B864CED5-78CF-49BA-90F5-019A36D9A421}"/>
              </a:ext>
            </a:extLst>
          </p:cNvPr>
          <p:cNvSpPr txBox="1"/>
          <p:nvPr/>
        </p:nvSpPr>
        <p:spPr>
          <a:xfrm>
            <a:off x="435911" y="4582527"/>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10th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id="{056FC280-842E-4C2C-9B12-6ABF7B12BA5D}"/>
              </a:ext>
            </a:extLst>
          </p:cNvPr>
          <p:cNvGrpSpPr/>
          <p:nvPr/>
        </p:nvGrpSpPr>
        <p:grpSpPr>
          <a:xfrm>
            <a:off x="2046564" y="3072814"/>
            <a:ext cx="473201" cy="473201"/>
            <a:chOff x="2728752" y="2947738"/>
            <a:chExt cx="630934" cy="630934"/>
          </a:xfrm>
        </p:grpSpPr>
        <p:sp>
          <p:nvSpPr>
            <p:cNvPr id="4" name="Rectangle: Rounded Corners 3">
              <a:extLst>
                <a:ext uri="{FF2B5EF4-FFF2-40B4-BE49-F238E27FC236}">
                  <a16:creationId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id="{9A200FEB-AEBF-4249-8FB1-ABCC8F79214D}"/>
              </a:ext>
            </a:extLst>
          </p:cNvPr>
          <p:cNvSpPr txBox="1"/>
          <p:nvPr/>
        </p:nvSpPr>
        <p:spPr>
          <a:xfrm>
            <a:off x="3235597" y="2177667"/>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a16="http://schemas.microsoft.com/office/drawing/2014/main"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2" y="4034153"/>
            <a:ext cx="501734" cy="479042"/>
          </a:xfrm>
          <a:prstGeom prst="rect">
            <a:avLst/>
          </a:prstGeom>
        </p:spPr>
      </p:pic>
      <p:sp>
        <p:nvSpPr>
          <p:cNvPr id="41" name="TextBox 40">
            <a:extLst>
              <a:ext uri="{FF2B5EF4-FFF2-40B4-BE49-F238E27FC236}">
                <a16:creationId xmlns:a16="http://schemas.microsoft.com/office/drawing/2014/main" id="{A9EC533D-EBFE-43D2-A450-22C6A246D494}"/>
              </a:ext>
            </a:extLst>
          </p:cNvPr>
          <p:cNvSpPr txBox="1"/>
          <p:nvPr/>
        </p:nvSpPr>
        <p:spPr>
          <a:xfrm>
            <a:off x="2943140" y="4582528"/>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9th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id="{4E4AC03B-111E-4DAB-B057-D6427DDF6306}"/>
              </a:ext>
            </a:extLst>
          </p:cNvPr>
          <p:cNvSpPr txBox="1"/>
          <p:nvPr/>
        </p:nvSpPr>
        <p:spPr>
          <a:xfrm>
            <a:off x="5549842" y="2185550"/>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647" y="4034153"/>
            <a:ext cx="501734" cy="479042"/>
          </a:xfrm>
          <a:prstGeom prst="rect">
            <a:avLst/>
          </a:prstGeom>
        </p:spPr>
      </p:pic>
      <p:sp>
        <p:nvSpPr>
          <p:cNvPr id="54" name="TextBox 53">
            <a:extLst>
              <a:ext uri="{FF2B5EF4-FFF2-40B4-BE49-F238E27FC236}">
                <a16:creationId xmlns:a16="http://schemas.microsoft.com/office/drawing/2014/main" id="{215E175B-0A3F-41BD-BA74-564E2CA627BA}"/>
              </a:ext>
            </a:extLst>
          </p:cNvPr>
          <p:cNvSpPr txBox="1"/>
          <p:nvPr/>
        </p:nvSpPr>
        <p:spPr>
          <a:xfrm>
            <a:off x="5257385" y="4582528"/>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8th Grade</a:t>
            </a:r>
            <a:endParaRPr lang="en-US" dirty="0">
              <a:solidFill>
                <a:srgbClr val="F57F43"/>
              </a:solidFill>
              <a:latin typeface="Century Gothic" panose="020B0502020202020204" pitchFamily="34" charset="0"/>
            </a:endParaRPr>
          </a:p>
        </p:txBody>
      </p:sp>
      <p:sp>
        <p:nvSpPr>
          <p:cNvPr id="59" name="TextBox 58">
            <a:extLst>
              <a:ext uri="{FF2B5EF4-FFF2-40B4-BE49-F238E27FC236}">
                <a16:creationId xmlns:a16="http://schemas.microsoft.com/office/drawing/2014/main" id="{A5E17CC1-58A4-480E-814F-F03D167401E5}"/>
              </a:ext>
            </a:extLst>
          </p:cNvPr>
          <p:cNvSpPr txBox="1"/>
          <p:nvPr/>
        </p:nvSpPr>
        <p:spPr>
          <a:xfrm>
            <a:off x="7864086" y="216978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2014</a:t>
            </a:r>
            <a:endParaRPr lang="en-US" dirty="0">
              <a:solidFill>
                <a:srgbClr val="F57F43"/>
              </a:solidFill>
              <a:latin typeface="Century Gothic" panose="020B0502020202020204" pitchFamily="34" charset="0"/>
            </a:endParaRPr>
          </a:p>
        </p:txBody>
      </p:sp>
      <p:pic>
        <p:nvPicPr>
          <p:cNvPr id="61" name="Picture 60">
            <a:extLst>
              <a:ext uri="{FF2B5EF4-FFF2-40B4-BE49-F238E27FC236}">
                <a16:creationId xmlns:a16="http://schemas.microsoft.com/office/drawing/2014/main" id="{9E0588E8-174D-401D-B4E8-A71E03F90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891" y="4034153"/>
            <a:ext cx="501734" cy="479042"/>
          </a:xfrm>
          <a:prstGeom prst="rect">
            <a:avLst/>
          </a:prstGeom>
        </p:spPr>
      </p:pic>
      <p:sp>
        <p:nvSpPr>
          <p:cNvPr id="64" name="TextBox 63">
            <a:extLst>
              <a:ext uri="{FF2B5EF4-FFF2-40B4-BE49-F238E27FC236}">
                <a16:creationId xmlns:a16="http://schemas.microsoft.com/office/drawing/2014/main" id="{708ECD34-CBF2-42A3-9F6C-91637EEBCBF6}"/>
              </a:ext>
            </a:extLst>
          </p:cNvPr>
          <p:cNvSpPr txBox="1"/>
          <p:nvPr/>
        </p:nvSpPr>
        <p:spPr>
          <a:xfrm>
            <a:off x="7472856" y="4582528"/>
            <a:ext cx="1424803"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7th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id="{6327336F-C6E7-4C78-9B5C-7873AD51C665}"/>
              </a:ext>
            </a:extLst>
          </p:cNvPr>
          <p:cNvSpPr/>
          <p:nvPr/>
        </p:nvSpPr>
        <p:spPr>
          <a:xfrm>
            <a:off x="3238889" y="5472934"/>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307E5631-13E5-4D73-AF41-9E5D203920FA}"/>
              </a:ext>
            </a:extLst>
          </p:cNvPr>
          <p:cNvSpPr/>
          <p:nvPr/>
        </p:nvSpPr>
        <p:spPr>
          <a:xfrm rot="10800000">
            <a:off x="3238889" y="5331049"/>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id="{6516EE06-62C0-4E8A-8CA7-904DC8002D00}"/>
              </a:ext>
            </a:extLst>
          </p:cNvPr>
          <p:cNvSpPr txBox="1">
            <a:spLocks/>
          </p:cNvSpPr>
          <p:nvPr/>
        </p:nvSpPr>
        <p:spPr>
          <a:xfrm>
            <a:off x="3591621" y="5257646"/>
            <a:ext cx="288001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Continuously Enrolled</a:t>
            </a:r>
            <a:endParaRPr lang="en-US" sz="2025" dirty="0">
              <a:solidFill>
                <a:schemeClr val="accent1">
                  <a:lumMod val="75000"/>
                </a:schemeClr>
              </a:solidFill>
              <a:latin typeface="Century Gothic" panose="020B0502020202020204" pitchFamily="34" charset="0"/>
            </a:endParaRPr>
          </a:p>
        </p:txBody>
      </p:sp>
      <p:grpSp>
        <p:nvGrpSpPr>
          <p:cNvPr id="42" name="Group 41">
            <a:extLst>
              <a:ext uri="{FF2B5EF4-FFF2-40B4-BE49-F238E27FC236}">
                <a16:creationId xmlns:a16="http://schemas.microsoft.com/office/drawing/2014/main" id="{32DBCC78-D9D2-4E16-BA1B-E082D4F7998E}"/>
              </a:ext>
            </a:extLst>
          </p:cNvPr>
          <p:cNvGrpSpPr/>
          <p:nvPr/>
        </p:nvGrpSpPr>
        <p:grpSpPr>
          <a:xfrm>
            <a:off x="2917024" y="2653127"/>
            <a:ext cx="1307804" cy="1307804"/>
            <a:chOff x="594161" y="1988104"/>
            <a:chExt cx="1743739" cy="1743739"/>
          </a:xfrm>
        </p:grpSpPr>
        <p:pic>
          <p:nvPicPr>
            <p:cNvPr id="46" name="Picture 45">
              <a:extLst>
                <a:ext uri="{FF2B5EF4-FFF2-40B4-BE49-F238E27FC236}">
                  <a16:creationId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id="{0E646D95-7CB7-45D4-8CF4-4376C080B222}"/>
              </a:ext>
            </a:extLst>
          </p:cNvPr>
          <p:cNvGrpSpPr/>
          <p:nvPr/>
        </p:nvGrpSpPr>
        <p:grpSpPr>
          <a:xfrm>
            <a:off x="5247714" y="2653127"/>
            <a:ext cx="1307804" cy="1307804"/>
            <a:chOff x="594161" y="1988104"/>
            <a:chExt cx="1743739" cy="1743739"/>
          </a:xfrm>
        </p:grpSpPr>
        <p:pic>
          <p:nvPicPr>
            <p:cNvPr id="58" name="Picture 57">
              <a:extLst>
                <a:ext uri="{FF2B5EF4-FFF2-40B4-BE49-F238E27FC236}">
                  <a16:creationId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 name="Group 77">
            <a:extLst>
              <a:ext uri="{FF2B5EF4-FFF2-40B4-BE49-F238E27FC236}">
                <a16:creationId xmlns:a16="http://schemas.microsoft.com/office/drawing/2014/main" id="{89E3CD4B-CD37-4CC1-A6D7-C4DFF9DA9A92}"/>
              </a:ext>
            </a:extLst>
          </p:cNvPr>
          <p:cNvGrpSpPr/>
          <p:nvPr/>
        </p:nvGrpSpPr>
        <p:grpSpPr>
          <a:xfrm>
            <a:off x="7472856" y="2653127"/>
            <a:ext cx="1307804" cy="1307804"/>
            <a:chOff x="594161" y="1988104"/>
            <a:chExt cx="1743739" cy="1743739"/>
          </a:xfrm>
        </p:grpSpPr>
        <p:pic>
          <p:nvPicPr>
            <p:cNvPr id="79" name="Picture 78">
              <a:extLst>
                <a:ext uri="{FF2B5EF4-FFF2-40B4-BE49-F238E27FC236}">
                  <a16:creationId xmlns:a16="http://schemas.microsoft.com/office/drawing/2014/main" id="{3E97B3F0-A6C2-416B-BF56-412929A6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80" name="Picture 79">
              <a:extLst>
                <a:ext uri="{FF2B5EF4-FFF2-40B4-BE49-F238E27FC236}">
                  <a16:creationId xmlns:a16="http://schemas.microsoft.com/office/drawing/2014/main" id="{279FC7C9-CFDF-48DB-A802-4B1F5D7D5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81" name="Picture 80">
              <a:extLst>
                <a:ext uri="{FF2B5EF4-FFF2-40B4-BE49-F238E27FC236}">
                  <a16:creationId xmlns:a16="http://schemas.microsoft.com/office/drawing/2014/main" id="{2E727752-1C1E-4806-B65B-0438C028B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2" name="Rectangle 81">
              <a:extLst>
                <a:ext uri="{FF2B5EF4-FFF2-40B4-BE49-F238E27FC236}">
                  <a16:creationId xmlns:a16="http://schemas.microsoft.com/office/drawing/2014/main" id="{F6E220C8-7482-4446-9B69-5AB003003FB2}"/>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id="{6E48FD90-CDF0-49E8-BEB4-4077FA1621FD}"/>
              </a:ext>
            </a:extLst>
          </p:cNvPr>
          <p:cNvGrpSpPr/>
          <p:nvPr/>
        </p:nvGrpSpPr>
        <p:grpSpPr>
          <a:xfrm>
            <a:off x="4477474" y="3072814"/>
            <a:ext cx="473201" cy="473201"/>
            <a:chOff x="2728752" y="2947738"/>
            <a:chExt cx="630934" cy="630934"/>
          </a:xfrm>
        </p:grpSpPr>
        <p:sp>
          <p:nvSpPr>
            <p:cNvPr id="84" name="Rectangle: Rounded Corners 83">
              <a:extLst>
                <a:ext uri="{FF2B5EF4-FFF2-40B4-BE49-F238E27FC236}">
                  <a16:creationId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a:extLst>
              <a:ext uri="{FF2B5EF4-FFF2-40B4-BE49-F238E27FC236}">
                <a16:creationId xmlns:a16="http://schemas.microsoft.com/office/drawing/2014/main" id="{31592337-A252-4D59-BBB0-5A1A2C18D273}"/>
              </a:ext>
            </a:extLst>
          </p:cNvPr>
          <p:cNvGrpSpPr/>
          <p:nvPr/>
        </p:nvGrpSpPr>
        <p:grpSpPr>
          <a:xfrm>
            <a:off x="6777586" y="3072814"/>
            <a:ext cx="473201" cy="473201"/>
            <a:chOff x="2728752" y="2947738"/>
            <a:chExt cx="630934" cy="630934"/>
          </a:xfrm>
        </p:grpSpPr>
        <p:sp>
          <p:nvSpPr>
            <p:cNvPr id="87" name="Rectangle: Rounded Corners 86">
              <a:extLst>
                <a:ext uri="{FF2B5EF4-FFF2-40B4-BE49-F238E27FC236}">
                  <a16:creationId xmlns:a16="http://schemas.microsoft.com/office/drawing/2014/main" id="{61934863-F88F-4517-BB9B-C7F638F6FC13}"/>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74D1DCFF-B7CC-4936-8E58-978FA36F9D75}"/>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6" name="Picture 55">
            <a:extLst>
              <a:ext uri="{FF2B5EF4-FFF2-40B4-BE49-F238E27FC236}">
                <a16:creationId xmlns:a16="http://schemas.microsoft.com/office/drawing/2014/main" id="{F0B56E1A-B190-4D9E-9F68-03518967E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996" y="2880293"/>
            <a:ext cx="982844" cy="746129"/>
          </a:xfrm>
          <a:prstGeom prst="rect">
            <a:avLst/>
          </a:prstGeom>
        </p:spPr>
      </p:pic>
      <p:pic>
        <p:nvPicPr>
          <p:cNvPr id="57"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659298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91732" y="594361"/>
            <a:ext cx="777148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 </a:t>
            </a:r>
          </a:p>
          <a:p>
            <a:pPr>
              <a:lnSpc>
                <a:spcPct val="100000"/>
              </a:lnSpc>
            </a:pPr>
            <a:r>
              <a:rPr lang="en-US" sz="3200" dirty="0">
                <a:solidFill>
                  <a:schemeClr val="tx1"/>
                </a:solidFill>
                <a:latin typeface="Century Gothic" panose="020B0502020202020204" pitchFamily="34" charset="0"/>
              </a:rPr>
              <a:t>Continuously Enrolled at a Campus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73C29892-B478-4A67-BC21-C6F536450332}"/>
              </a:ext>
            </a:extLst>
          </p:cNvPr>
          <p:cNvSpPr txBox="1"/>
          <p:nvPr/>
        </p:nvSpPr>
        <p:spPr>
          <a:xfrm>
            <a:off x="741245" y="2133381"/>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889" y="3997747"/>
            <a:ext cx="501734" cy="479042"/>
          </a:xfrm>
          <a:prstGeom prst="rect">
            <a:avLst/>
          </a:prstGeom>
        </p:spPr>
      </p:pic>
      <p:sp>
        <p:nvSpPr>
          <p:cNvPr id="14" name="TextBox 13">
            <a:extLst>
              <a:ext uri="{FF2B5EF4-FFF2-40B4-BE49-F238E27FC236}">
                <a16:creationId xmlns:a16="http://schemas.microsoft.com/office/drawing/2014/main" id="{B864CED5-78CF-49BA-90F5-019A36D9A421}"/>
              </a:ext>
            </a:extLst>
          </p:cNvPr>
          <p:cNvSpPr txBox="1"/>
          <p:nvPr/>
        </p:nvSpPr>
        <p:spPr>
          <a:xfrm>
            <a:off x="443643" y="4546121"/>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10th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id="{056FC280-842E-4C2C-9B12-6ABF7B12BA5D}"/>
              </a:ext>
            </a:extLst>
          </p:cNvPr>
          <p:cNvGrpSpPr/>
          <p:nvPr/>
        </p:nvGrpSpPr>
        <p:grpSpPr>
          <a:xfrm>
            <a:off x="2054296" y="3036408"/>
            <a:ext cx="473201" cy="473201"/>
            <a:chOff x="2728752" y="2947738"/>
            <a:chExt cx="630934" cy="630934"/>
          </a:xfrm>
        </p:grpSpPr>
        <p:sp>
          <p:nvSpPr>
            <p:cNvPr id="4" name="Rectangle: Rounded Corners 3">
              <a:extLst>
                <a:ext uri="{FF2B5EF4-FFF2-40B4-BE49-F238E27FC236}">
                  <a16:creationId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id="{9A200FEB-AEBF-4249-8FB1-ABCC8F79214D}"/>
              </a:ext>
            </a:extLst>
          </p:cNvPr>
          <p:cNvSpPr txBox="1"/>
          <p:nvPr/>
        </p:nvSpPr>
        <p:spPr>
          <a:xfrm>
            <a:off x="3243329" y="2141261"/>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a16="http://schemas.microsoft.com/office/drawing/2014/main"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134" y="3997747"/>
            <a:ext cx="501734" cy="479042"/>
          </a:xfrm>
          <a:prstGeom prst="rect">
            <a:avLst/>
          </a:prstGeom>
        </p:spPr>
      </p:pic>
      <p:sp>
        <p:nvSpPr>
          <p:cNvPr id="41" name="TextBox 40">
            <a:extLst>
              <a:ext uri="{FF2B5EF4-FFF2-40B4-BE49-F238E27FC236}">
                <a16:creationId xmlns:a16="http://schemas.microsoft.com/office/drawing/2014/main" id="{A9EC533D-EBFE-43D2-A450-22C6A246D494}"/>
              </a:ext>
            </a:extLst>
          </p:cNvPr>
          <p:cNvSpPr txBox="1"/>
          <p:nvPr/>
        </p:nvSpPr>
        <p:spPr>
          <a:xfrm>
            <a:off x="2950872" y="4546122"/>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9th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id="{4E4AC03B-111E-4DAB-B057-D6427DDF6306}"/>
              </a:ext>
            </a:extLst>
          </p:cNvPr>
          <p:cNvSpPr txBox="1"/>
          <p:nvPr/>
        </p:nvSpPr>
        <p:spPr>
          <a:xfrm>
            <a:off x="5557574" y="2149144"/>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379" y="3997747"/>
            <a:ext cx="501734" cy="479042"/>
          </a:xfrm>
          <a:prstGeom prst="rect">
            <a:avLst/>
          </a:prstGeom>
        </p:spPr>
      </p:pic>
      <p:sp>
        <p:nvSpPr>
          <p:cNvPr id="54" name="TextBox 53">
            <a:extLst>
              <a:ext uri="{FF2B5EF4-FFF2-40B4-BE49-F238E27FC236}">
                <a16:creationId xmlns:a16="http://schemas.microsoft.com/office/drawing/2014/main" id="{215E175B-0A3F-41BD-BA74-564E2CA627BA}"/>
              </a:ext>
            </a:extLst>
          </p:cNvPr>
          <p:cNvSpPr txBox="1"/>
          <p:nvPr/>
        </p:nvSpPr>
        <p:spPr>
          <a:xfrm>
            <a:off x="5265117" y="4546122"/>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8th Grade</a:t>
            </a:r>
            <a:endParaRPr lang="en-US" dirty="0">
              <a:solidFill>
                <a:srgbClr val="F57F43"/>
              </a:solidFill>
              <a:latin typeface="Century Gothic" panose="020B0502020202020204" pitchFamily="34" charset="0"/>
            </a:endParaRPr>
          </a:p>
        </p:txBody>
      </p:sp>
      <p:sp>
        <p:nvSpPr>
          <p:cNvPr id="59" name="TextBox 58">
            <a:extLst>
              <a:ext uri="{FF2B5EF4-FFF2-40B4-BE49-F238E27FC236}">
                <a16:creationId xmlns:a16="http://schemas.microsoft.com/office/drawing/2014/main" id="{A5E17CC1-58A4-480E-814F-F03D167401E5}"/>
              </a:ext>
            </a:extLst>
          </p:cNvPr>
          <p:cNvSpPr txBox="1"/>
          <p:nvPr/>
        </p:nvSpPr>
        <p:spPr>
          <a:xfrm>
            <a:off x="7871818" y="2133379"/>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2014</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id="{6327336F-C6E7-4C78-9B5C-7873AD51C665}"/>
              </a:ext>
            </a:extLst>
          </p:cNvPr>
          <p:cNvSpPr/>
          <p:nvPr/>
        </p:nvSpPr>
        <p:spPr>
          <a:xfrm>
            <a:off x="2775976" y="5476869"/>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307E5631-13E5-4D73-AF41-9E5D203920FA}"/>
              </a:ext>
            </a:extLst>
          </p:cNvPr>
          <p:cNvSpPr/>
          <p:nvPr/>
        </p:nvSpPr>
        <p:spPr>
          <a:xfrm rot="10800000">
            <a:off x="2775976" y="5334984"/>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id="{6516EE06-62C0-4E8A-8CA7-904DC8002D00}"/>
              </a:ext>
            </a:extLst>
          </p:cNvPr>
          <p:cNvSpPr txBox="1">
            <a:spLocks/>
          </p:cNvSpPr>
          <p:nvPr/>
        </p:nvSpPr>
        <p:spPr>
          <a:xfrm>
            <a:off x="3128707" y="5261581"/>
            <a:ext cx="365916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Non-Continuously Enrolled</a:t>
            </a:r>
            <a:endParaRPr lang="en-US" sz="2025" dirty="0">
              <a:solidFill>
                <a:schemeClr val="accent1">
                  <a:lumMod val="75000"/>
                </a:schemeClr>
              </a:solidFill>
              <a:latin typeface="Century Gothic" panose="020B0502020202020204" pitchFamily="34" charset="0"/>
            </a:endParaRPr>
          </a:p>
        </p:txBody>
      </p:sp>
      <p:grpSp>
        <p:nvGrpSpPr>
          <p:cNvPr id="42" name="Group 41">
            <a:extLst>
              <a:ext uri="{FF2B5EF4-FFF2-40B4-BE49-F238E27FC236}">
                <a16:creationId xmlns:a16="http://schemas.microsoft.com/office/drawing/2014/main" id="{32DBCC78-D9D2-4E16-BA1B-E082D4F7998E}"/>
              </a:ext>
            </a:extLst>
          </p:cNvPr>
          <p:cNvGrpSpPr/>
          <p:nvPr/>
        </p:nvGrpSpPr>
        <p:grpSpPr>
          <a:xfrm>
            <a:off x="2924756" y="2616721"/>
            <a:ext cx="1307804" cy="1307804"/>
            <a:chOff x="594161" y="1988104"/>
            <a:chExt cx="1743739" cy="1743739"/>
          </a:xfrm>
        </p:grpSpPr>
        <p:pic>
          <p:nvPicPr>
            <p:cNvPr id="46" name="Picture 45">
              <a:extLst>
                <a:ext uri="{FF2B5EF4-FFF2-40B4-BE49-F238E27FC236}">
                  <a16:creationId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id="{0E646D95-7CB7-45D4-8CF4-4376C080B222}"/>
              </a:ext>
            </a:extLst>
          </p:cNvPr>
          <p:cNvGrpSpPr/>
          <p:nvPr/>
        </p:nvGrpSpPr>
        <p:grpSpPr>
          <a:xfrm>
            <a:off x="5255446" y="2616721"/>
            <a:ext cx="1307804" cy="1307804"/>
            <a:chOff x="594161" y="1988104"/>
            <a:chExt cx="1743739" cy="1743739"/>
          </a:xfrm>
        </p:grpSpPr>
        <p:pic>
          <p:nvPicPr>
            <p:cNvPr id="58" name="Picture 57">
              <a:extLst>
                <a:ext uri="{FF2B5EF4-FFF2-40B4-BE49-F238E27FC236}">
                  <a16:creationId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79" name="Picture 78">
            <a:extLst>
              <a:ext uri="{FF2B5EF4-FFF2-40B4-BE49-F238E27FC236}">
                <a16:creationId xmlns:a16="http://schemas.microsoft.com/office/drawing/2014/main" id="{3E97B3F0-A6C2-416B-BF56-412929A6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3842" y="3347572"/>
            <a:ext cx="436112" cy="430910"/>
          </a:xfrm>
          <a:prstGeom prst="rect">
            <a:avLst/>
          </a:prstGeom>
        </p:spPr>
      </p:pic>
      <p:pic>
        <p:nvPicPr>
          <p:cNvPr id="80" name="Picture 79">
            <a:extLst>
              <a:ext uri="{FF2B5EF4-FFF2-40B4-BE49-F238E27FC236}">
                <a16:creationId xmlns:a16="http://schemas.microsoft.com/office/drawing/2014/main" id="{279FC7C9-CFDF-48DB-A802-4B1F5D7D5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7156" y="2693294"/>
            <a:ext cx="758460" cy="575787"/>
          </a:xfrm>
          <a:prstGeom prst="rect">
            <a:avLst/>
          </a:prstGeom>
        </p:spPr>
      </p:pic>
      <p:pic>
        <p:nvPicPr>
          <p:cNvPr id="81" name="Picture 80">
            <a:extLst>
              <a:ext uri="{FF2B5EF4-FFF2-40B4-BE49-F238E27FC236}">
                <a16:creationId xmlns:a16="http://schemas.microsoft.com/office/drawing/2014/main" id="{2E727752-1C1E-4806-B65B-0438C028B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6502" y="3348270"/>
            <a:ext cx="459740" cy="444415"/>
          </a:xfrm>
          <a:prstGeom prst="rect">
            <a:avLst/>
          </a:prstGeom>
        </p:spPr>
      </p:pic>
      <p:sp>
        <p:nvSpPr>
          <p:cNvPr id="82" name="Rectangle 81">
            <a:extLst>
              <a:ext uri="{FF2B5EF4-FFF2-40B4-BE49-F238E27FC236}">
                <a16:creationId xmlns:a16="http://schemas.microsoft.com/office/drawing/2014/main" id="{F6E220C8-7482-4446-9B69-5AB003003FB2}"/>
              </a:ext>
            </a:extLst>
          </p:cNvPr>
          <p:cNvSpPr/>
          <p:nvPr/>
        </p:nvSpPr>
        <p:spPr>
          <a:xfrm>
            <a:off x="7480588" y="2616721"/>
            <a:ext cx="1307804" cy="1307804"/>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3" name="Group 82">
            <a:extLst>
              <a:ext uri="{FF2B5EF4-FFF2-40B4-BE49-F238E27FC236}">
                <a16:creationId xmlns:a16="http://schemas.microsoft.com/office/drawing/2014/main" id="{6E48FD90-CDF0-49E8-BEB4-4077FA1621FD}"/>
              </a:ext>
            </a:extLst>
          </p:cNvPr>
          <p:cNvGrpSpPr/>
          <p:nvPr/>
        </p:nvGrpSpPr>
        <p:grpSpPr>
          <a:xfrm>
            <a:off x="4485206" y="3036408"/>
            <a:ext cx="473201" cy="473201"/>
            <a:chOff x="2728752" y="2947738"/>
            <a:chExt cx="630934" cy="630934"/>
          </a:xfrm>
        </p:grpSpPr>
        <p:sp>
          <p:nvSpPr>
            <p:cNvPr id="84" name="Rectangle: Rounded Corners 83">
              <a:extLst>
                <a:ext uri="{FF2B5EF4-FFF2-40B4-BE49-F238E27FC236}">
                  <a16:creationId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a:extLst>
              <a:ext uri="{FF2B5EF4-FFF2-40B4-BE49-F238E27FC236}">
                <a16:creationId xmlns:a16="http://schemas.microsoft.com/office/drawing/2014/main" id="{31592337-A252-4D59-BBB0-5A1A2C18D273}"/>
              </a:ext>
            </a:extLst>
          </p:cNvPr>
          <p:cNvGrpSpPr/>
          <p:nvPr/>
        </p:nvGrpSpPr>
        <p:grpSpPr>
          <a:xfrm>
            <a:off x="6785318" y="3036408"/>
            <a:ext cx="473201" cy="473201"/>
            <a:chOff x="2728752" y="2947738"/>
            <a:chExt cx="630934" cy="630934"/>
          </a:xfrm>
        </p:grpSpPr>
        <p:sp>
          <p:nvSpPr>
            <p:cNvPr id="87" name="Rectangle: Rounded Corners 86">
              <a:extLst>
                <a:ext uri="{FF2B5EF4-FFF2-40B4-BE49-F238E27FC236}">
                  <a16:creationId xmlns:a16="http://schemas.microsoft.com/office/drawing/2014/main" id="{61934863-F88F-4517-BB9B-C7F638F6FC13}"/>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74D1DCFF-B7CC-4936-8E58-978FA36F9D75}"/>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43" name="Picture 42">
            <a:extLst>
              <a:ext uri="{FF2B5EF4-FFF2-40B4-BE49-F238E27FC236}">
                <a16:creationId xmlns:a16="http://schemas.microsoft.com/office/drawing/2014/main" id="{7AF00A3A-52C0-4FDA-B769-9DE8355622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728" y="2843887"/>
            <a:ext cx="982844" cy="746129"/>
          </a:xfrm>
          <a:prstGeom prst="rect">
            <a:avLst/>
          </a:prstGeom>
        </p:spPr>
      </p:pic>
      <p:pic>
        <p:nvPicPr>
          <p:cNvPr id="44"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08076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67669" y="560520"/>
            <a:ext cx="7819610"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Continuously Enrolled at a Campus</a:t>
            </a:r>
          </a:p>
          <a:p>
            <a:pPr>
              <a:lnSpc>
                <a:spcPct val="100000"/>
              </a:lnSpc>
            </a:pP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73C29892-B478-4A67-BC21-C6F536450332}"/>
              </a:ext>
            </a:extLst>
          </p:cNvPr>
          <p:cNvSpPr txBox="1"/>
          <p:nvPr/>
        </p:nvSpPr>
        <p:spPr>
          <a:xfrm>
            <a:off x="1647913" y="2173546"/>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557" y="4037912"/>
            <a:ext cx="501734" cy="479042"/>
          </a:xfrm>
          <a:prstGeom prst="rect">
            <a:avLst/>
          </a:prstGeom>
        </p:spPr>
      </p:pic>
      <p:sp>
        <p:nvSpPr>
          <p:cNvPr id="14" name="TextBox 13">
            <a:extLst>
              <a:ext uri="{FF2B5EF4-FFF2-40B4-BE49-F238E27FC236}">
                <a16:creationId xmlns:a16="http://schemas.microsoft.com/office/drawing/2014/main" id="{B864CED5-78CF-49BA-90F5-019A36D9A421}"/>
              </a:ext>
            </a:extLst>
          </p:cNvPr>
          <p:cNvSpPr txBox="1"/>
          <p:nvPr/>
        </p:nvSpPr>
        <p:spPr>
          <a:xfrm>
            <a:off x="1350311" y="4586286"/>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3rd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id="{056FC280-842E-4C2C-9B12-6ABF7B12BA5D}"/>
              </a:ext>
            </a:extLst>
          </p:cNvPr>
          <p:cNvGrpSpPr/>
          <p:nvPr/>
        </p:nvGrpSpPr>
        <p:grpSpPr>
          <a:xfrm>
            <a:off x="2960964" y="3076573"/>
            <a:ext cx="473201" cy="473201"/>
            <a:chOff x="2728752" y="2947738"/>
            <a:chExt cx="630934" cy="630934"/>
          </a:xfrm>
        </p:grpSpPr>
        <p:sp>
          <p:nvSpPr>
            <p:cNvPr id="4" name="Rectangle: Rounded Corners 3">
              <a:extLst>
                <a:ext uri="{FF2B5EF4-FFF2-40B4-BE49-F238E27FC236}">
                  <a16:creationId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id="{9A200FEB-AEBF-4249-8FB1-ABCC8F79214D}"/>
              </a:ext>
            </a:extLst>
          </p:cNvPr>
          <p:cNvSpPr txBox="1"/>
          <p:nvPr/>
        </p:nvSpPr>
        <p:spPr>
          <a:xfrm>
            <a:off x="4149997" y="2181426"/>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a16="http://schemas.microsoft.com/office/drawing/2014/main"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2" y="4037912"/>
            <a:ext cx="501734" cy="479042"/>
          </a:xfrm>
          <a:prstGeom prst="rect">
            <a:avLst/>
          </a:prstGeom>
        </p:spPr>
      </p:pic>
      <p:sp>
        <p:nvSpPr>
          <p:cNvPr id="41" name="TextBox 40">
            <a:extLst>
              <a:ext uri="{FF2B5EF4-FFF2-40B4-BE49-F238E27FC236}">
                <a16:creationId xmlns:a16="http://schemas.microsoft.com/office/drawing/2014/main" id="{A9EC533D-EBFE-43D2-A450-22C6A246D494}"/>
              </a:ext>
            </a:extLst>
          </p:cNvPr>
          <p:cNvSpPr txBox="1"/>
          <p:nvPr/>
        </p:nvSpPr>
        <p:spPr>
          <a:xfrm>
            <a:off x="3857540" y="4586287"/>
            <a:ext cx="1534335"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2nd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id="{4E4AC03B-111E-4DAB-B057-D6427DDF6306}"/>
              </a:ext>
            </a:extLst>
          </p:cNvPr>
          <p:cNvSpPr txBox="1"/>
          <p:nvPr/>
        </p:nvSpPr>
        <p:spPr>
          <a:xfrm>
            <a:off x="6464242" y="2189309"/>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047" y="4037912"/>
            <a:ext cx="501734" cy="479042"/>
          </a:xfrm>
          <a:prstGeom prst="rect">
            <a:avLst/>
          </a:prstGeom>
        </p:spPr>
      </p:pic>
      <p:sp>
        <p:nvSpPr>
          <p:cNvPr id="54" name="TextBox 53">
            <a:extLst>
              <a:ext uri="{FF2B5EF4-FFF2-40B4-BE49-F238E27FC236}">
                <a16:creationId xmlns:a16="http://schemas.microsoft.com/office/drawing/2014/main" id="{215E175B-0A3F-41BD-BA74-564E2CA627BA}"/>
              </a:ext>
            </a:extLst>
          </p:cNvPr>
          <p:cNvSpPr txBox="1"/>
          <p:nvPr/>
        </p:nvSpPr>
        <p:spPr>
          <a:xfrm>
            <a:off x="6171785" y="4586287"/>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1st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id="{6327336F-C6E7-4C78-9B5C-7873AD51C665}"/>
              </a:ext>
            </a:extLst>
          </p:cNvPr>
          <p:cNvSpPr/>
          <p:nvPr/>
        </p:nvSpPr>
        <p:spPr>
          <a:xfrm>
            <a:off x="3204910" y="5577216"/>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307E5631-13E5-4D73-AF41-9E5D203920FA}"/>
              </a:ext>
            </a:extLst>
          </p:cNvPr>
          <p:cNvSpPr/>
          <p:nvPr/>
        </p:nvSpPr>
        <p:spPr>
          <a:xfrm rot="10800000">
            <a:off x="3204910" y="5435331"/>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id="{6516EE06-62C0-4E8A-8CA7-904DC8002D00}"/>
              </a:ext>
            </a:extLst>
          </p:cNvPr>
          <p:cNvSpPr txBox="1">
            <a:spLocks/>
          </p:cNvSpPr>
          <p:nvPr/>
        </p:nvSpPr>
        <p:spPr>
          <a:xfrm>
            <a:off x="3557642" y="5361928"/>
            <a:ext cx="288001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Continuously Enrolled</a:t>
            </a:r>
            <a:endParaRPr lang="en-US" sz="2025" dirty="0">
              <a:solidFill>
                <a:schemeClr val="accent1">
                  <a:lumMod val="75000"/>
                </a:schemeClr>
              </a:solidFill>
              <a:latin typeface="Century Gothic" panose="020B0502020202020204" pitchFamily="34" charset="0"/>
            </a:endParaRPr>
          </a:p>
        </p:txBody>
      </p:sp>
      <p:grpSp>
        <p:nvGrpSpPr>
          <p:cNvPr id="42" name="Group 41">
            <a:extLst>
              <a:ext uri="{FF2B5EF4-FFF2-40B4-BE49-F238E27FC236}">
                <a16:creationId xmlns:a16="http://schemas.microsoft.com/office/drawing/2014/main" id="{32DBCC78-D9D2-4E16-BA1B-E082D4F7998E}"/>
              </a:ext>
            </a:extLst>
          </p:cNvPr>
          <p:cNvGrpSpPr/>
          <p:nvPr/>
        </p:nvGrpSpPr>
        <p:grpSpPr>
          <a:xfrm>
            <a:off x="3831424" y="2656886"/>
            <a:ext cx="1307804" cy="1307804"/>
            <a:chOff x="594161" y="1988104"/>
            <a:chExt cx="1743739" cy="1743739"/>
          </a:xfrm>
        </p:grpSpPr>
        <p:pic>
          <p:nvPicPr>
            <p:cNvPr id="46" name="Picture 45">
              <a:extLst>
                <a:ext uri="{FF2B5EF4-FFF2-40B4-BE49-F238E27FC236}">
                  <a16:creationId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id="{0E646D95-7CB7-45D4-8CF4-4376C080B222}"/>
              </a:ext>
            </a:extLst>
          </p:cNvPr>
          <p:cNvGrpSpPr/>
          <p:nvPr/>
        </p:nvGrpSpPr>
        <p:grpSpPr>
          <a:xfrm>
            <a:off x="6162114" y="2656886"/>
            <a:ext cx="1307804" cy="1307804"/>
            <a:chOff x="594161" y="1988104"/>
            <a:chExt cx="1743739" cy="1743739"/>
          </a:xfrm>
        </p:grpSpPr>
        <p:pic>
          <p:nvPicPr>
            <p:cNvPr id="58" name="Picture 57">
              <a:extLst>
                <a:ext uri="{FF2B5EF4-FFF2-40B4-BE49-F238E27FC236}">
                  <a16:creationId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id="{6E48FD90-CDF0-49E8-BEB4-4077FA1621FD}"/>
              </a:ext>
            </a:extLst>
          </p:cNvPr>
          <p:cNvGrpSpPr/>
          <p:nvPr/>
        </p:nvGrpSpPr>
        <p:grpSpPr>
          <a:xfrm>
            <a:off x="5391874" y="3076573"/>
            <a:ext cx="473201" cy="473201"/>
            <a:chOff x="2728752" y="2947738"/>
            <a:chExt cx="630934" cy="630934"/>
          </a:xfrm>
        </p:grpSpPr>
        <p:sp>
          <p:nvSpPr>
            <p:cNvPr id="84" name="Rectangle: Rounded Corners 83">
              <a:extLst>
                <a:ext uri="{FF2B5EF4-FFF2-40B4-BE49-F238E27FC236}">
                  <a16:creationId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44" name="Picture 43">
            <a:extLst>
              <a:ext uri="{FF2B5EF4-FFF2-40B4-BE49-F238E27FC236}">
                <a16:creationId xmlns:a16="http://schemas.microsoft.com/office/drawing/2014/main" id="{3A30B7EC-4181-44BA-8B72-CFCB45FD67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0379" y="2816477"/>
            <a:ext cx="942727" cy="911303"/>
          </a:xfrm>
          <a:prstGeom prst="rect">
            <a:avLst/>
          </a:prstGeom>
        </p:spPr>
      </p:pic>
      <p:pic>
        <p:nvPicPr>
          <p:cNvPr id="3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805361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50947" y="594361"/>
            <a:ext cx="7707315"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p>
          <a:p>
            <a:pPr>
              <a:lnSpc>
                <a:spcPct val="100000"/>
              </a:lnSpc>
            </a:pPr>
            <a:r>
              <a:rPr lang="en-US" sz="3200" dirty="0">
                <a:solidFill>
                  <a:schemeClr val="tx1"/>
                </a:solidFill>
                <a:latin typeface="Century Gothic" panose="020B0502020202020204" pitchFamily="34" charset="0"/>
              </a:rPr>
              <a:t>Continuously Enrolled at a Campus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73C29892-B478-4A67-BC21-C6F536450332}"/>
              </a:ext>
            </a:extLst>
          </p:cNvPr>
          <p:cNvSpPr txBox="1"/>
          <p:nvPr/>
        </p:nvSpPr>
        <p:spPr>
          <a:xfrm>
            <a:off x="1679997" y="205749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41" y="3921861"/>
            <a:ext cx="501734" cy="479042"/>
          </a:xfrm>
          <a:prstGeom prst="rect">
            <a:avLst/>
          </a:prstGeom>
        </p:spPr>
      </p:pic>
      <p:sp>
        <p:nvSpPr>
          <p:cNvPr id="14" name="TextBox 13">
            <a:extLst>
              <a:ext uri="{FF2B5EF4-FFF2-40B4-BE49-F238E27FC236}">
                <a16:creationId xmlns:a16="http://schemas.microsoft.com/office/drawing/2014/main" id="{B864CED5-78CF-49BA-90F5-019A36D9A421}"/>
              </a:ext>
            </a:extLst>
          </p:cNvPr>
          <p:cNvSpPr txBox="1"/>
          <p:nvPr/>
        </p:nvSpPr>
        <p:spPr>
          <a:xfrm>
            <a:off x="1382395" y="4470235"/>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3rd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id="{056FC280-842E-4C2C-9B12-6ABF7B12BA5D}"/>
              </a:ext>
            </a:extLst>
          </p:cNvPr>
          <p:cNvGrpSpPr/>
          <p:nvPr/>
        </p:nvGrpSpPr>
        <p:grpSpPr>
          <a:xfrm>
            <a:off x="2993048" y="2960522"/>
            <a:ext cx="473201" cy="473201"/>
            <a:chOff x="2728752" y="2947738"/>
            <a:chExt cx="630934" cy="630934"/>
          </a:xfrm>
        </p:grpSpPr>
        <p:sp>
          <p:nvSpPr>
            <p:cNvPr id="4" name="Rectangle: Rounded Corners 3">
              <a:extLst>
                <a:ext uri="{FF2B5EF4-FFF2-40B4-BE49-F238E27FC236}">
                  <a16:creationId xmlns:a16="http://schemas.microsoft.com/office/drawing/2014/main"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TextBox 48">
            <a:extLst>
              <a:ext uri="{FF2B5EF4-FFF2-40B4-BE49-F238E27FC236}">
                <a16:creationId xmlns:a16="http://schemas.microsoft.com/office/drawing/2014/main" id="{4E4AC03B-111E-4DAB-B057-D6427DDF6306}"/>
              </a:ext>
            </a:extLst>
          </p:cNvPr>
          <p:cNvSpPr txBox="1"/>
          <p:nvPr/>
        </p:nvSpPr>
        <p:spPr>
          <a:xfrm>
            <a:off x="6496326" y="2073258"/>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131" y="3921861"/>
            <a:ext cx="501734" cy="479042"/>
          </a:xfrm>
          <a:prstGeom prst="rect">
            <a:avLst/>
          </a:prstGeom>
        </p:spPr>
      </p:pic>
      <p:sp>
        <p:nvSpPr>
          <p:cNvPr id="54" name="TextBox 53">
            <a:extLst>
              <a:ext uri="{FF2B5EF4-FFF2-40B4-BE49-F238E27FC236}">
                <a16:creationId xmlns:a16="http://schemas.microsoft.com/office/drawing/2014/main" id="{215E175B-0A3F-41BD-BA74-564E2CA627BA}"/>
              </a:ext>
            </a:extLst>
          </p:cNvPr>
          <p:cNvSpPr txBox="1"/>
          <p:nvPr/>
        </p:nvSpPr>
        <p:spPr>
          <a:xfrm>
            <a:off x="6203869" y="4470236"/>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1st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id="{6327336F-C6E7-4C78-9B5C-7873AD51C665}"/>
              </a:ext>
            </a:extLst>
          </p:cNvPr>
          <p:cNvSpPr/>
          <p:nvPr/>
        </p:nvSpPr>
        <p:spPr>
          <a:xfrm>
            <a:off x="2914429" y="5579826"/>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307E5631-13E5-4D73-AF41-9E5D203920FA}"/>
              </a:ext>
            </a:extLst>
          </p:cNvPr>
          <p:cNvSpPr/>
          <p:nvPr/>
        </p:nvSpPr>
        <p:spPr>
          <a:xfrm rot="10800000">
            <a:off x="2914429" y="5437941"/>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id="{6516EE06-62C0-4E8A-8CA7-904DC8002D00}"/>
              </a:ext>
            </a:extLst>
          </p:cNvPr>
          <p:cNvSpPr txBox="1">
            <a:spLocks/>
          </p:cNvSpPr>
          <p:nvPr/>
        </p:nvSpPr>
        <p:spPr>
          <a:xfrm>
            <a:off x="3267161" y="5364538"/>
            <a:ext cx="332987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Non-Continuously Enrolled</a:t>
            </a:r>
            <a:endParaRPr lang="en-US" sz="2025" dirty="0">
              <a:solidFill>
                <a:schemeClr val="accent1">
                  <a:lumMod val="75000"/>
                </a:schemeClr>
              </a:solidFill>
              <a:latin typeface="Century Gothic" panose="020B0502020202020204" pitchFamily="34" charset="0"/>
            </a:endParaRPr>
          </a:p>
        </p:txBody>
      </p:sp>
      <p:grpSp>
        <p:nvGrpSpPr>
          <p:cNvPr id="42" name="Group 41">
            <a:extLst>
              <a:ext uri="{FF2B5EF4-FFF2-40B4-BE49-F238E27FC236}">
                <a16:creationId xmlns:a16="http://schemas.microsoft.com/office/drawing/2014/main" id="{32DBCC78-D9D2-4E16-BA1B-E082D4F7998E}"/>
              </a:ext>
            </a:extLst>
          </p:cNvPr>
          <p:cNvGrpSpPr/>
          <p:nvPr/>
        </p:nvGrpSpPr>
        <p:grpSpPr>
          <a:xfrm>
            <a:off x="3863508" y="2540835"/>
            <a:ext cx="1307804" cy="1307804"/>
            <a:chOff x="594161" y="1988104"/>
            <a:chExt cx="1743739" cy="1743739"/>
          </a:xfrm>
        </p:grpSpPr>
        <p:pic>
          <p:nvPicPr>
            <p:cNvPr id="46" name="Picture 45">
              <a:extLst>
                <a:ext uri="{FF2B5EF4-FFF2-40B4-BE49-F238E27FC236}">
                  <a16:creationId xmlns:a16="http://schemas.microsoft.com/office/drawing/2014/main"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id="{0E646D95-7CB7-45D4-8CF4-4376C080B222}"/>
              </a:ext>
            </a:extLst>
          </p:cNvPr>
          <p:cNvGrpSpPr/>
          <p:nvPr/>
        </p:nvGrpSpPr>
        <p:grpSpPr>
          <a:xfrm>
            <a:off x="6194198" y="2540835"/>
            <a:ext cx="1307804" cy="1307804"/>
            <a:chOff x="594161" y="1988104"/>
            <a:chExt cx="1743739" cy="1743739"/>
          </a:xfrm>
        </p:grpSpPr>
        <p:pic>
          <p:nvPicPr>
            <p:cNvPr id="58" name="Picture 57">
              <a:extLst>
                <a:ext uri="{FF2B5EF4-FFF2-40B4-BE49-F238E27FC236}">
                  <a16:creationId xmlns:a16="http://schemas.microsoft.com/office/drawing/2014/main"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id="{6E48FD90-CDF0-49E8-BEB4-4077FA1621FD}"/>
              </a:ext>
            </a:extLst>
          </p:cNvPr>
          <p:cNvGrpSpPr/>
          <p:nvPr/>
        </p:nvGrpSpPr>
        <p:grpSpPr>
          <a:xfrm>
            <a:off x="5423958" y="2960522"/>
            <a:ext cx="473201" cy="473201"/>
            <a:chOff x="2728752" y="2947738"/>
            <a:chExt cx="630934" cy="630934"/>
          </a:xfrm>
        </p:grpSpPr>
        <p:sp>
          <p:nvSpPr>
            <p:cNvPr id="84" name="Rectangle: Rounded Corners 83">
              <a:extLst>
                <a:ext uri="{FF2B5EF4-FFF2-40B4-BE49-F238E27FC236}">
                  <a16:creationId xmlns:a16="http://schemas.microsoft.com/office/drawing/2014/main"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5" name="Picture 34">
            <a:extLst>
              <a:ext uri="{FF2B5EF4-FFF2-40B4-BE49-F238E27FC236}">
                <a16:creationId xmlns:a16="http://schemas.microsoft.com/office/drawing/2014/main" id="{F0B3C181-05B5-4175-9721-7C0ABC8848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2463" y="2700426"/>
            <a:ext cx="942727" cy="911303"/>
          </a:xfrm>
          <a:prstGeom prst="rect">
            <a:avLst/>
          </a:prstGeom>
        </p:spPr>
      </p:pic>
      <p:pic>
        <p:nvPicPr>
          <p:cNvPr id="32"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74397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77836" y="1512369"/>
            <a:ext cx="7605522" cy="383668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1" algn="l">
              <a:lnSpc>
                <a:spcPct val="80000"/>
              </a:lnSpc>
              <a:spcAft>
                <a:spcPts val="900"/>
              </a:spcAft>
              <a:buClr>
                <a:schemeClr val="accent2"/>
              </a:buClr>
            </a:pPr>
            <a:endParaRPr lang="en-US" sz="1600" dirty="0">
              <a:latin typeface="Century Gothic" panose="020B0502020202020204" pitchFamily="34" charset="0"/>
              <a:cs typeface="Calibri" charset="0"/>
            </a:endParaRPr>
          </a:p>
          <a:p>
            <a:pPr marL="600075" lvl="1" indent="-257175" algn="l">
              <a:lnSpc>
                <a:spcPct val="80000"/>
              </a:lnSpc>
              <a:spcAft>
                <a:spcPts val="900"/>
              </a:spcAft>
              <a:buClr>
                <a:schemeClr val="accent2"/>
              </a:buClr>
              <a:buFont typeface="Wingdings" panose="05000000000000000000" pitchFamily="2" charset="2"/>
              <a:buChar char="§"/>
            </a:pPr>
            <a:r>
              <a:rPr lang="en-US" sz="1600" dirty="0">
                <a:latin typeface="Century Gothic" panose="020B0502020202020204" pitchFamily="34" charset="0"/>
                <a:cs typeface="Calibri" charset="0"/>
              </a:rPr>
              <a:t>English Learners (</a:t>
            </a:r>
            <a:r>
              <a:rPr lang="en-US" sz="1600" dirty="0">
                <a:latin typeface="Century Gothic" panose="020B0502020202020204" pitchFamily="34" charset="0"/>
              </a:rPr>
              <a:t>ELs) who are year one in U.S. schools are excluded from accountability performance calculations. </a:t>
            </a:r>
          </a:p>
          <a:p>
            <a:pPr marL="600075" lvl="1" indent="-257175" algn="l">
              <a:lnSpc>
                <a:spcPct val="80000"/>
              </a:lnSpc>
              <a:spcAft>
                <a:spcPts val="900"/>
              </a:spcAft>
              <a:buClr>
                <a:schemeClr val="accent2"/>
              </a:buClr>
              <a:buFont typeface="Wingdings" panose="05000000000000000000" pitchFamily="2" charset="2"/>
              <a:buChar char="§"/>
            </a:pPr>
            <a:r>
              <a:rPr lang="en-US" sz="1600" dirty="0">
                <a:latin typeface="Century Gothic" panose="020B0502020202020204" pitchFamily="34" charset="0"/>
              </a:rPr>
              <a:t>Due to changes to the Texas English Language Proficiency Assessment System (TELPAS), Texas requested a waiver from the U.S. Department of Education to exclude EL students who are year two in U.S. schools from 2018 performance calculations. Waiver was denied, so ELs who are in their second year in U.S. schools were included in accountability for 2018 and beyond. </a:t>
            </a:r>
          </a:p>
          <a:p>
            <a:pPr marL="600075" lvl="1" indent="-257175" algn="l">
              <a:lnSpc>
                <a:spcPct val="80000"/>
              </a:lnSpc>
              <a:spcAft>
                <a:spcPts val="900"/>
              </a:spcAft>
              <a:buClr>
                <a:schemeClr val="accent2"/>
              </a:buClr>
              <a:buFont typeface="Wingdings" panose="05000000000000000000" pitchFamily="2" charset="2"/>
              <a:buChar char="§"/>
            </a:pPr>
            <a:r>
              <a:rPr lang="en-US" sz="1600" dirty="0">
                <a:latin typeface="Century Gothic" panose="020B0502020202020204" pitchFamily="34" charset="0"/>
              </a:rPr>
              <a:t>STAAR Alternate 2 assessment results are included regardless of an EL’s years in U.S. schools</a:t>
            </a:r>
            <a:r>
              <a:rPr lang="en-US" sz="1600" dirty="0">
                <a:latin typeface="Century Gothic" panose="020B0502020202020204" pitchFamily="34" charset="0"/>
                <a:ea typeface="Calibri" charset="0"/>
                <a:cs typeface="Calibri" charset="0"/>
              </a:rPr>
              <a:t>.</a:t>
            </a:r>
          </a:p>
          <a:p>
            <a:pPr marL="600075" lvl="1" indent="-257175" algn="l">
              <a:lnSpc>
                <a:spcPct val="80000"/>
              </a:lnSpc>
              <a:spcAft>
                <a:spcPts val="900"/>
              </a:spcAft>
              <a:buClr>
                <a:schemeClr val="accent2"/>
              </a:buClr>
              <a:buFont typeface="Wingdings" panose="05000000000000000000" pitchFamily="2" charset="2"/>
              <a:buChar char="§"/>
            </a:pPr>
            <a:r>
              <a:rPr lang="en-US" sz="1600" dirty="0">
                <a:latin typeface="Century Gothic" panose="020B0502020202020204" pitchFamily="34" charset="0"/>
              </a:rPr>
              <a:t>In 2018, the STAAR progress measure was used for ELs and non-ELs in the School Progress, Part A domain.</a:t>
            </a:r>
          </a:p>
          <a:p>
            <a:pPr marL="600075" lvl="1" indent="-257175" algn="l">
              <a:lnSpc>
                <a:spcPct val="80000"/>
              </a:lnSpc>
              <a:spcAft>
                <a:spcPts val="900"/>
              </a:spcAft>
              <a:buClr>
                <a:schemeClr val="accent2"/>
              </a:buClr>
              <a:buFont typeface="Wingdings" panose="05000000000000000000" pitchFamily="2" charset="2"/>
              <a:buChar char="§"/>
            </a:pPr>
            <a:r>
              <a:rPr lang="en-US" sz="1600" dirty="0">
                <a:latin typeface="Century Gothic" panose="020B0502020202020204" pitchFamily="34" charset="0"/>
              </a:rPr>
              <a:t>Asylees, refugees, and students with interrupted formal education (SIFEs) are not included in state accountability until their sixth year of enrollment in U.S. schools.</a:t>
            </a:r>
            <a:endParaRPr lang="en-US" sz="1600" dirty="0">
              <a:latin typeface="Century Gothic" panose="020B0502020202020204" pitchFamily="34" charset="0"/>
              <a:ea typeface="Calibri" charset="0"/>
              <a:cs typeface="Calibri" charset="0"/>
            </a:endParaRPr>
          </a:p>
          <a:p>
            <a:pPr lvl="1" algn="l">
              <a:lnSpc>
                <a:spcPct val="80000"/>
              </a:lnSpc>
              <a:spcAft>
                <a:spcPts val="900"/>
              </a:spcAft>
              <a:buClr>
                <a:schemeClr val="accent2"/>
              </a:buClr>
            </a:pPr>
            <a:endParaRPr lang="en-US" sz="1600" dirty="0">
              <a:latin typeface="Century Gothic" panose="020B0502020202020204" pitchFamily="34" charset="0"/>
              <a:ea typeface="Calibri" charset="0"/>
              <a:cs typeface="Calibri" charset="0"/>
            </a:endParaRPr>
          </a:p>
        </p:txBody>
      </p:sp>
      <p:sp>
        <p:nvSpPr>
          <p:cNvPr id="8" name="Title 1">
            <a:extLst>
              <a:ext uri="{FF2B5EF4-FFF2-40B4-BE49-F238E27FC236}">
                <a16:creationId xmlns:a16="http://schemas.microsoft.com/office/drawing/2014/main" id="{C02C176B-F341-420C-9BCA-BBA2990215D2}"/>
              </a:ext>
            </a:extLst>
          </p:cNvPr>
          <p:cNvSpPr txBox="1">
            <a:spLocks/>
          </p:cNvSpPr>
          <p:nvPr/>
        </p:nvSpPr>
        <p:spPr>
          <a:xfrm>
            <a:off x="623805" y="7112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b="1" dirty="0">
                <a:solidFill>
                  <a:srgbClr val="FF8134"/>
                </a:solidFill>
                <a:latin typeface="Century Gothic" panose="020B0502020202020204" pitchFamily="34" charset="0"/>
              </a:rPr>
              <a:t>Inclusion of English Learners in 2018 Accountability and Beyond </a:t>
            </a:r>
          </a:p>
        </p:txBody>
      </p:sp>
      <p:cxnSp>
        <p:nvCxnSpPr>
          <p:cNvPr id="9" name="Straight Connector 8">
            <a:extLst>
              <a:ext uri="{FF2B5EF4-FFF2-40B4-BE49-F238E27FC236}">
                <a16:creationId xmlns:a16="http://schemas.microsoft.com/office/drawing/2014/main" id="{9A3A0369-9B16-4741-A663-E7FE7CADE02D}"/>
              </a:ext>
            </a:extLst>
          </p:cNvPr>
          <p:cNvCxnSpPr/>
          <p:nvPr/>
        </p:nvCxnSpPr>
        <p:spPr>
          <a:xfrm>
            <a:off x="623805" y="1674653"/>
            <a:ext cx="6169022" cy="0"/>
          </a:xfrm>
          <a:prstGeom prst="line">
            <a:avLst/>
          </a:prstGeom>
          <a:noFill/>
          <a:ln w="28575" cap="flat" cmpd="sng" algn="ctr">
            <a:solidFill>
              <a:srgbClr val="1CADE4">
                <a:lumMod val="75000"/>
              </a:srgbClr>
            </a:solidFill>
            <a:prstDash val="solid"/>
          </a:ln>
          <a:effectLst/>
        </p:spPr>
      </p:cxn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5932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pic>
        <p:nvPicPr>
          <p:cNvPr id="1700" name="Shape 1700"/>
          <p:cNvPicPr preferRelativeResize="0"/>
          <p:nvPr/>
        </p:nvPicPr>
        <p:blipFill rotWithShape="1">
          <a:blip r:embed="rId3">
            <a:alphaModFix/>
          </a:blip>
          <a:srcRect/>
          <a:stretch/>
        </p:blipFill>
        <p:spPr>
          <a:xfrm>
            <a:off x="1130100" y="377777"/>
            <a:ext cx="6883800" cy="6309300"/>
          </a:xfrm>
          <a:prstGeom prst="rect">
            <a:avLst/>
          </a:prstGeom>
          <a:noFill/>
          <a:ln>
            <a:noFill/>
          </a:ln>
          <a:effectLst>
            <a:outerShdw blurRad="292100" dist="139700" dir="2700000" algn="tl" rotWithShape="0">
              <a:srgbClr val="333333">
                <a:alpha val="64705"/>
              </a:srgbClr>
            </a:outerShdw>
          </a:effectLst>
        </p:spPr>
      </p:pic>
      <p:sp>
        <p:nvSpPr>
          <p:cNvPr id="1701" name="Shape 1701"/>
          <p:cNvSpPr txBox="1">
            <a:spLocks noGrp="1"/>
          </p:cNvSpPr>
          <p:nvPr>
            <p:ph type="ctrTitle" idx="4294967295"/>
          </p:nvPr>
        </p:nvSpPr>
        <p:spPr>
          <a:xfrm>
            <a:off x="0" y="589627"/>
            <a:ext cx="9144000" cy="1101725"/>
          </a:xfrm>
          <a:prstGeom prst="rect">
            <a:avLst/>
          </a:prstGeom>
          <a:noFill/>
          <a:ln>
            <a:noFill/>
          </a:ln>
        </p:spPr>
        <p:txBody>
          <a:bodyPr lIns="90450" tIns="45200" rIns="90450" bIns="45200" anchor="ctr" anchorCtr="0">
            <a:noAutofit/>
          </a:bodyPr>
          <a:lstStyle/>
          <a:p>
            <a:pPr marL="0" marR="0" lvl="0" indent="0" algn="ctr" rtl="0">
              <a:lnSpc>
                <a:spcPct val="90000"/>
              </a:lnSpc>
              <a:spcBef>
                <a:spcPts val="0"/>
              </a:spcBef>
              <a:buClr>
                <a:schemeClr val="dk1"/>
              </a:buClr>
              <a:buSzPct val="25000"/>
              <a:buFont typeface="Calibri"/>
              <a:buNone/>
            </a:pPr>
            <a:r>
              <a:rPr lang="en-US" sz="3600" b="1" i="0" u="none" strike="noStrike" cap="none" dirty="0">
                <a:solidFill>
                  <a:schemeClr val="dk1"/>
                </a:solidFill>
                <a:latin typeface="Calibri"/>
                <a:ea typeface="Calibri"/>
                <a:cs typeface="Calibri"/>
                <a:sym typeface="Calibri"/>
              </a:rPr>
              <a:t>Texas Accountability Intervention System (TAIS)</a:t>
            </a: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2483446872"/>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99163" y="1750246"/>
            <a:ext cx="7646670" cy="385073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spcBef>
                <a:spcPts val="375"/>
              </a:spcBef>
              <a:spcAft>
                <a:spcPts val="900"/>
              </a:spcAft>
            </a:pPr>
            <a:r>
              <a:rPr lang="en-US" sz="1600" b="1" dirty="0">
                <a:solidFill>
                  <a:schemeClr val="accent1"/>
                </a:solidFill>
                <a:latin typeface="Century Gothic" panose="020B0502020202020204" pitchFamily="34" charset="0"/>
                <a:ea typeface="Calibri" charset="0"/>
                <a:cs typeface="Calibri" charset="0"/>
              </a:rPr>
              <a:t>Academic Achievement*</a:t>
            </a:r>
          </a:p>
          <a:p>
            <a:pPr marL="600075" lvl="1" indent="-257175" algn="l">
              <a:lnSpc>
                <a:spcPct val="120000"/>
              </a:lnSpc>
              <a:spcAft>
                <a:spcPts val="900"/>
              </a:spcAft>
              <a:buClr>
                <a:schemeClr val="accent2"/>
              </a:buClr>
              <a:buFont typeface="Wingdings" charset="2"/>
              <a:buChar char="§"/>
            </a:pPr>
            <a:r>
              <a:rPr lang="en-US" sz="1600" dirty="0">
                <a:latin typeface="Century Gothic" panose="020B0502020202020204" pitchFamily="34" charset="0"/>
                <a:ea typeface="Calibri" charset="0"/>
                <a:cs typeface="Calibri" charset="0"/>
              </a:rPr>
              <a:t>STAAR performance (percentage at Meets Grade Level or Above)</a:t>
            </a:r>
          </a:p>
          <a:p>
            <a:pPr marL="600075" lvl="1" indent="-257175" algn="l">
              <a:lnSpc>
                <a:spcPct val="120000"/>
              </a:lnSpc>
              <a:spcAft>
                <a:spcPts val="900"/>
              </a:spcAft>
              <a:buClr>
                <a:schemeClr val="accent2"/>
              </a:buClr>
              <a:buFont typeface="Wingdings" charset="2"/>
              <a:buChar char="§"/>
            </a:pPr>
            <a:r>
              <a:rPr lang="en-US" sz="1600" dirty="0">
                <a:latin typeface="Century Gothic" panose="020B0502020202020204" pitchFamily="34" charset="0"/>
                <a:ea typeface="Calibri" charset="0"/>
                <a:cs typeface="Calibri" charset="0"/>
              </a:rPr>
              <a:t>ELA/Reading</a:t>
            </a:r>
          </a:p>
          <a:p>
            <a:pPr marL="600075" lvl="1" indent="-257175" algn="l">
              <a:lnSpc>
                <a:spcPct val="120000"/>
              </a:lnSpc>
              <a:spcAft>
                <a:spcPts val="900"/>
              </a:spcAft>
              <a:buClr>
                <a:schemeClr val="accent2"/>
              </a:buClr>
              <a:buFont typeface="Wingdings" charset="2"/>
              <a:buChar char="§"/>
            </a:pPr>
            <a:r>
              <a:rPr lang="en-US" sz="1600" dirty="0">
                <a:latin typeface="Century Gothic" panose="020B0502020202020204" pitchFamily="34" charset="0"/>
                <a:ea typeface="Calibri" charset="0"/>
                <a:cs typeface="Calibri" charset="0"/>
              </a:rPr>
              <a:t>Mathematics</a:t>
            </a:r>
          </a:p>
          <a:p>
            <a:pPr marL="600075" lvl="1" indent="-257175" algn="l">
              <a:lnSpc>
                <a:spcPct val="120000"/>
              </a:lnSpc>
              <a:spcAft>
                <a:spcPts val="900"/>
              </a:spcAft>
              <a:buClr>
                <a:schemeClr val="accent2"/>
              </a:buClr>
              <a:buFont typeface="Wingdings" charset="2"/>
              <a:buChar char="§"/>
            </a:pPr>
            <a:r>
              <a:rPr lang="en-US" sz="1600" dirty="0">
                <a:latin typeface="Century Gothic" panose="020B0502020202020204" pitchFamily="34" charset="0"/>
                <a:ea typeface="Calibri" charset="0"/>
                <a:cs typeface="Calibri" charset="0"/>
              </a:rPr>
              <a:t>Targets by student group and subject area</a:t>
            </a:r>
          </a:p>
          <a:p>
            <a:pPr marL="600075" lvl="1" indent="-257175" algn="l">
              <a:lnSpc>
                <a:spcPct val="120000"/>
              </a:lnSpc>
              <a:spcAft>
                <a:spcPts val="900"/>
              </a:spcAft>
              <a:buClr>
                <a:schemeClr val="accent2"/>
              </a:buClr>
              <a:buFont typeface="Wingdings" charset="2"/>
              <a:buChar char="§"/>
            </a:pPr>
            <a:r>
              <a:rPr lang="en-US" sz="1600" dirty="0">
                <a:latin typeface="Century Gothic" panose="020B0502020202020204" pitchFamily="34" charset="0"/>
                <a:cs typeface="Calibri" charset="0"/>
              </a:rPr>
              <a:t>Districts/campuses must have 10 reading and 10 mathematics assessment results for all students in the Academic Achievement component to be evaluated on the Closing the Gaps domain. </a:t>
            </a:r>
          </a:p>
          <a:p>
            <a:pPr marL="600075" lvl="1" indent="-257175" algn="l">
              <a:lnSpc>
                <a:spcPct val="120000"/>
              </a:lnSpc>
              <a:spcAft>
                <a:spcPts val="900"/>
              </a:spcAft>
              <a:buClr>
                <a:schemeClr val="accent2"/>
              </a:buClr>
              <a:buFont typeface="Wingdings" charset="2"/>
              <a:buChar char="§"/>
            </a:pPr>
            <a:r>
              <a:rPr lang="en-US" sz="1600" dirty="0">
                <a:latin typeface="Century Gothic" panose="020B0502020202020204" pitchFamily="34" charset="0"/>
                <a:ea typeface="Calibri" charset="0"/>
                <a:cs typeface="Calibri" charset="0"/>
              </a:rPr>
              <a:t>Must have a minimum of five indicators that meet minimum size to be evaluated on the Closing the Gaps domain.</a:t>
            </a:r>
          </a:p>
          <a:p>
            <a:pPr lvl="1" indent="-342900" algn="l">
              <a:buClr>
                <a:schemeClr val="accent2"/>
              </a:buClr>
            </a:pPr>
            <a:endParaRPr lang="en-US" sz="100" dirty="0">
              <a:solidFill>
                <a:srgbClr val="FF0000"/>
              </a:solidFill>
              <a:latin typeface="Century Gothic" panose="020B0502020202020204" pitchFamily="34" charset="0"/>
            </a:endParaRPr>
          </a:p>
          <a:p>
            <a:pPr lvl="1" indent="-342900" algn="l">
              <a:buClr>
                <a:schemeClr val="accent2"/>
              </a:buClr>
            </a:pPr>
            <a:r>
              <a:rPr lang="en-US" sz="1200" dirty="0">
                <a:solidFill>
                  <a:srgbClr val="FF0000"/>
                </a:solidFill>
                <a:latin typeface="Century Gothic" panose="020B0502020202020204" pitchFamily="34" charset="0"/>
              </a:rPr>
              <a:t>*Substitute assessments are included at the Meets Grade Level standard.</a:t>
            </a:r>
          </a:p>
          <a:p>
            <a:pPr lvl="1" algn="l">
              <a:buClr>
                <a:schemeClr val="accent2"/>
              </a:buClr>
              <a:tabLst/>
            </a:pPr>
            <a:endParaRPr lang="en-US" sz="900" dirty="0">
              <a:latin typeface="Century Gothic" panose="020B0502020202020204" pitchFamily="34" charset="0"/>
              <a:ea typeface="Calibri" charset="0"/>
              <a:cs typeface="Calibri" charset="0"/>
            </a:endParaRPr>
          </a:p>
          <a:p>
            <a:pPr lvl="1" algn="l">
              <a:buClr>
                <a:schemeClr val="accent2"/>
              </a:buClr>
              <a:tabLst/>
            </a:pPr>
            <a:endParaRPr lang="en-US" sz="700" dirty="0">
              <a:solidFill>
                <a:schemeClr val="tx1">
                  <a:lumMod val="75000"/>
                  <a:lumOff val="25000"/>
                </a:schemeClr>
              </a:solidFill>
              <a:latin typeface="Century Gothic" panose="020B0502020202020204" pitchFamily="34" charset="0"/>
              <a:ea typeface="Calibri" charset="0"/>
              <a:cs typeface="Calibri" charset="0"/>
            </a:endParaRPr>
          </a:p>
        </p:txBody>
      </p:sp>
      <p:sp>
        <p:nvSpPr>
          <p:cNvPr id="8" name="Title 1">
            <a:extLst>
              <a:ext uri="{FF2B5EF4-FFF2-40B4-BE49-F238E27FC236}">
                <a16:creationId xmlns:a16="http://schemas.microsoft.com/office/drawing/2014/main" id="{940CDA12-4733-4668-92A8-ADD132A8DB6A}"/>
              </a:ext>
            </a:extLst>
          </p:cNvPr>
          <p:cNvSpPr txBox="1">
            <a:spLocks/>
          </p:cNvSpPr>
          <p:nvPr/>
        </p:nvSpPr>
        <p:spPr>
          <a:xfrm>
            <a:off x="1216833" y="1168486"/>
            <a:ext cx="6889323"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025" b="1" spc="-38" dirty="0">
                <a:solidFill>
                  <a:srgbClr val="FF8134"/>
                </a:solidFill>
                <a:latin typeface="Century Gothic" panose="020B0502020202020204" pitchFamily="34" charset="0"/>
              </a:rPr>
              <a:t>Academic Achievement</a:t>
            </a:r>
            <a:endParaRPr lang="en-US" sz="2025" spc="-38" dirty="0">
              <a:solidFill>
                <a:srgbClr val="1682C5">
                  <a:lumMod val="75000"/>
                </a:srgbClr>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D7C73AF7-5AEF-4C0D-BF5E-E9A5F952AA70}"/>
              </a:ext>
            </a:extLst>
          </p:cNvPr>
          <p:cNvCxnSpPr/>
          <p:nvPr/>
        </p:nvCxnSpPr>
        <p:spPr>
          <a:xfrm>
            <a:off x="623805" y="1674653"/>
            <a:ext cx="6169022" cy="0"/>
          </a:xfrm>
          <a:prstGeom prst="line">
            <a:avLst/>
          </a:prstGeom>
          <a:noFill/>
          <a:ln w="28575" cap="flat" cmpd="sng" algn="ctr">
            <a:solidFill>
              <a:srgbClr val="1CADE4">
                <a:lumMod val="75000"/>
              </a:srgbClr>
            </a:solidFill>
            <a:prstDash val="solid"/>
          </a:ln>
          <a:effectLst/>
        </p:spPr>
      </p:cxn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2033304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2960" y="2130879"/>
            <a:ext cx="7543800" cy="341724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1" algn="l">
              <a:buClr>
                <a:schemeClr val="accent2"/>
              </a:buClr>
              <a:tabLst/>
            </a:pPr>
            <a:endParaRPr lang="en-US" sz="1800" dirty="0">
              <a:latin typeface="Century Gothic" panose="020B0502020202020204" pitchFamily="34" charset="0"/>
              <a:ea typeface="Calibri" charset="0"/>
              <a:cs typeface="Calibri" charset="0"/>
            </a:endParaRPr>
          </a:p>
          <a:p>
            <a:pPr lvl="1" algn="l">
              <a:buClr>
                <a:schemeClr val="accent2"/>
              </a:buClr>
              <a:tabLst/>
            </a:pPr>
            <a:endParaRPr lang="en-US" sz="1350" dirty="0">
              <a:solidFill>
                <a:schemeClr val="tx1">
                  <a:lumMod val="75000"/>
                  <a:lumOff val="25000"/>
                </a:schemeClr>
              </a:solidFill>
              <a:latin typeface="Century Gothic" panose="020B0502020202020204" pitchFamily="34" charset="0"/>
              <a:ea typeface="Calibri" charset="0"/>
              <a:cs typeface="Calibri" charset="0"/>
            </a:endParaRPr>
          </a:p>
        </p:txBody>
      </p:sp>
      <p:cxnSp>
        <p:nvCxnSpPr>
          <p:cNvPr id="9" name="Straight Connector 8">
            <a:extLst>
              <a:ext uri="{FF2B5EF4-FFF2-40B4-BE49-F238E27FC236}">
                <a16:creationId xmlns:a16="http://schemas.microsoft.com/office/drawing/2014/main" id="{D7C73AF7-5AEF-4C0D-BF5E-E9A5F952AA70}"/>
              </a:ext>
            </a:extLst>
          </p:cNvPr>
          <p:cNvCxnSpPr/>
          <p:nvPr/>
        </p:nvCxnSpPr>
        <p:spPr>
          <a:xfrm>
            <a:off x="623805" y="1674653"/>
            <a:ext cx="6169022" cy="0"/>
          </a:xfrm>
          <a:prstGeom prst="line">
            <a:avLst/>
          </a:prstGeom>
          <a:noFill/>
          <a:ln w="28575" cap="flat" cmpd="sng" algn="ctr">
            <a:solidFill>
              <a:srgbClr val="1CADE4">
                <a:lumMod val="75000"/>
              </a:srgbClr>
            </a:solidFill>
            <a:prstDash val="solid"/>
          </a:ln>
          <a:effectLst/>
        </p:spPr>
      </p:cxnSp>
      <p:sp>
        <p:nvSpPr>
          <p:cNvPr id="12" name="Title 1">
            <a:extLst>
              <a:ext uri="{FF2B5EF4-FFF2-40B4-BE49-F238E27FC236}">
                <a16:creationId xmlns:a16="http://schemas.microsoft.com/office/drawing/2014/main" id="{DD3724B4-4779-45E0-A202-099E62625FF4}"/>
              </a:ext>
            </a:extLst>
          </p:cNvPr>
          <p:cNvSpPr txBox="1">
            <a:spLocks/>
          </p:cNvSpPr>
          <p:nvPr/>
        </p:nvSpPr>
        <p:spPr>
          <a:xfrm>
            <a:off x="1216833" y="1168486"/>
            <a:ext cx="7539240"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025" b="1" spc="-38" dirty="0">
                <a:solidFill>
                  <a:srgbClr val="FF8134"/>
                </a:solidFill>
                <a:latin typeface="Century Gothic" panose="020B0502020202020204" pitchFamily="34" charset="0"/>
              </a:rPr>
              <a:t>Academic Achievement: </a:t>
            </a:r>
            <a:r>
              <a:rPr lang="en-US" sz="2025" dirty="0">
                <a:solidFill>
                  <a:srgbClr val="000000"/>
                </a:solidFill>
                <a:latin typeface="Century Gothic" panose="020B0502020202020204" pitchFamily="34" charset="0"/>
              </a:rPr>
              <a:t>District Ex</a:t>
            </a:r>
            <a:r>
              <a:rPr lang="en-US" sz="2025" spc="-38" dirty="0">
                <a:solidFill>
                  <a:srgbClr val="000000"/>
                </a:solidFill>
                <a:latin typeface="Century Gothic" panose="020B0502020202020204" pitchFamily="34" charset="0"/>
              </a:rPr>
              <a:t>ample</a:t>
            </a:r>
            <a:endParaRPr lang="en-US" sz="2025" spc="-38" dirty="0">
              <a:solidFill>
                <a:srgbClr val="1682C5">
                  <a:lumMod val="75000"/>
                </a:srgbClr>
              </a:solidFill>
              <a:latin typeface="Century Gothic" panose="020B0502020202020204" pitchFamily="34" charset="0"/>
            </a:endParaRP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64603"/>
          <a:stretch/>
        </p:blipFill>
        <p:spPr>
          <a:xfrm>
            <a:off x="113837" y="2055286"/>
            <a:ext cx="8875059" cy="2945473"/>
          </a:xfrm>
          <a:prstGeom prst="rect">
            <a:avLst/>
          </a:prstGeom>
        </p:spPr>
      </p:pic>
    </p:spTree>
    <p:extLst>
      <p:ext uri="{BB962C8B-B14F-4D97-AF65-F5344CB8AC3E}">
        <p14:creationId xmlns:p14="http://schemas.microsoft.com/office/powerpoint/2010/main" val="1497880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2960" y="2021305"/>
            <a:ext cx="7543800" cy="361154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lvl="1" algn="l">
              <a:spcBef>
                <a:spcPts val="750"/>
              </a:spcBef>
              <a:buClr>
                <a:schemeClr val="accent2"/>
              </a:buClr>
            </a:pPr>
            <a:r>
              <a:rPr lang="en-US" sz="1800" b="1" dirty="0">
                <a:solidFill>
                  <a:schemeClr val="accent1"/>
                </a:solidFill>
                <a:latin typeface="Century Gothic" panose="020B0502020202020204" pitchFamily="34" charset="0"/>
                <a:ea typeface="Calibri" charset="0"/>
                <a:cs typeface="Calibri" charset="0"/>
              </a:rPr>
              <a:t>Federal Graduation Status</a:t>
            </a:r>
          </a:p>
          <a:p>
            <a:pPr marL="600075" lvl="1" indent="-257175" algn="l">
              <a:buClr>
                <a:schemeClr val="accent2"/>
              </a:buClr>
              <a:buFont typeface="Wingdings" charset="2"/>
              <a:buChar char="§"/>
            </a:pPr>
            <a:r>
              <a:rPr lang="en-US" sz="1800" dirty="0">
                <a:latin typeface="Century Gothic" panose="020B0502020202020204" pitchFamily="34" charset="0"/>
                <a:ea typeface="Calibri" charset="0"/>
                <a:cs typeface="Calibri" charset="0"/>
              </a:rPr>
              <a:t>High Schools, K–12, Districts</a:t>
            </a:r>
          </a:p>
          <a:p>
            <a:pPr marL="817960" lvl="2" indent="-132160" algn="l">
              <a:lnSpc>
                <a:spcPct val="110000"/>
              </a:lnSpc>
              <a:spcAft>
                <a:spcPts val="450"/>
              </a:spcAft>
              <a:buClr>
                <a:schemeClr val="accent1"/>
              </a:buClr>
              <a:buSzPct val="95000"/>
              <a:buFont typeface="Arial" charset="0"/>
              <a:buChar char="•"/>
            </a:pPr>
            <a:r>
              <a:rPr lang="en-US" dirty="0">
                <a:latin typeface="Century Gothic" panose="020B0502020202020204" pitchFamily="34" charset="0"/>
                <a:ea typeface="Calibri" charset="0"/>
                <a:cs typeface="Calibri" charset="0"/>
              </a:rPr>
              <a:t>4-year Federal Graduation Rate (without exclusions)</a:t>
            </a:r>
          </a:p>
          <a:p>
            <a:pPr marL="817960" lvl="2" indent="-132160" algn="l">
              <a:lnSpc>
                <a:spcPct val="110000"/>
              </a:lnSpc>
              <a:spcAft>
                <a:spcPts val="450"/>
              </a:spcAft>
              <a:buClr>
                <a:schemeClr val="accent1"/>
              </a:buClr>
              <a:buSzPct val="95000"/>
              <a:buFont typeface="Arial" charset="0"/>
              <a:buChar char="•"/>
            </a:pPr>
            <a:r>
              <a:rPr lang="en-US" dirty="0">
                <a:latin typeface="Century Gothic" panose="020B0502020202020204" pitchFamily="34" charset="0"/>
                <a:ea typeface="Calibri" charset="0"/>
                <a:cs typeface="Calibri" charset="0"/>
              </a:rPr>
              <a:t>Targets by student group</a:t>
            </a:r>
          </a:p>
          <a:p>
            <a:pPr marL="817960" lvl="2" indent="-132160" algn="l">
              <a:lnSpc>
                <a:spcPct val="110000"/>
              </a:lnSpc>
              <a:spcAft>
                <a:spcPts val="450"/>
              </a:spcAft>
              <a:buClr>
                <a:schemeClr val="accent1"/>
              </a:buClr>
              <a:buSzPct val="95000"/>
              <a:buFont typeface="Arial" charset="0"/>
              <a:buChar char="•"/>
            </a:pPr>
            <a:r>
              <a:rPr lang="en-US" dirty="0">
                <a:latin typeface="Century Gothic" panose="020B0502020202020204" pitchFamily="34" charset="0"/>
                <a:ea typeface="Calibri" charset="0"/>
                <a:cs typeface="Calibri" charset="0"/>
              </a:rPr>
              <a:t>Must have at least one indicator that meets minimum size</a:t>
            </a:r>
          </a:p>
          <a:p>
            <a:pPr marL="817960" lvl="2" indent="-132160" algn="l">
              <a:lnSpc>
                <a:spcPct val="110000"/>
              </a:lnSpc>
              <a:spcAft>
                <a:spcPts val="450"/>
              </a:spcAft>
              <a:buClr>
                <a:schemeClr val="accent1"/>
              </a:buClr>
              <a:buSzPct val="95000"/>
              <a:buFont typeface="Arial" charset="0"/>
              <a:buChar char="•"/>
            </a:pPr>
            <a:r>
              <a:rPr lang="en-US" dirty="0">
                <a:latin typeface="Century Gothic" panose="020B0502020202020204" pitchFamily="34" charset="0"/>
                <a:cs typeface="Calibri" charset="0"/>
              </a:rPr>
              <a:t>If Federal Graduation Status is not available, Academic Growth Status will be used. </a:t>
            </a:r>
          </a:p>
        </p:txBody>
      </p:sp>
      <p:sp>
        <p:nvSpPr>
          <p:cNvPr id="8" name="Title 1">
            <a:extLst>
              <a:ext uri="{FF2B5EF4-FFF2-40B4-BE49-F238E27FC236}">
                <a16:creationId xmlns:a16="http://schemas.microsoft.com/office/drawing/2014/main" id="{421D3832-BFA2-46DF-95AB-06FA72024AFF}"/>
              </a:ext>
            </a:extLst>
          </p:cNvPr>
          <p:cNvSpPr txBox="1">
            <a:spLocks/>
          </p:cNvSpPr>
          <p:nvPr/>
        </p:nvSpPr>
        <p:spPr>
          <a:xfrm>
            <a:off x="1216833" y="1168486"/>
            <a:ext cx="6896181"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pPr>
            <a:r>
              <a:rPr lang="en-US" sz="2025" b="1" dirty="0">
                <a:solidFill>
                  <a:srgbClr val="FF8134"/>
                </a:solidFill>
                <a:latin typeface="Century Gothic" panose="020B0502020202020204" pitchFamily="34" charset="0"/>
              </a:rPr>
              <a:t>Growth/Graduation Rate</a:t>
            </a:r>
            <a:endParaRPr lang="en-US" sz="2025" spc="-38" dirty="0">
              <a:solidFill>
                <a:srgbClr val="1682C5">
                  <a:lumMod val="75000"/>
                </a:srgbClr>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C64587EC-1C62-4C8A-8FA7-72C71430558E}"/>
              </a:ext>
            </a:extLst>
          </p:cNvPr>
          <p:cNvCxnSpPr/>
          <p:nvPr/>
        </p:nvCxnSpPr>
        <p:spPr>
          <a:xfrm>
            <a:off x="623805" y="1674653"/>
            <a:ext cx="6169022" cy="0"/>
          </a:xfrm>
          <a:prstGeom prst="line">
            <a:avLst/>
          </a:prstGeom>
          <a:noFill/>
          <a:ln w="28575" cap="flat" cmpd="sng" algn="ctr">
            <a:solidFill>
              <a:srgbClr val="1CADE4">
                <a:lumMod val="75000"/>
              </a:srgbClr>
            </a:solidFill>
            <a:prstDash val="solid"/>
          </a:ln>
          <a:effectLst/>
        </p:spPr>
      </p:cxn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224810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2960" y="2130879"/>
            <a:ext cx="7543800" cy="312819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650" dirty="0">
              <a:latin typeface="Century Gothic" panose="020B0502020202020204" pitchFamily="34" charset="0"/>
              <a:ea typeface="Calibri" charset="0"/>
              <a:cs typeface="Calibri" charset="0"/>
            </a:endParaRPr>
          </a:p>
        </p:txBody>
      </p:sp>
      <p:sp>
        <p:nvSpPr>
          <p:cNvPr id="8" name="Title 1">
            <a:extLst>
              <a:ext uri="{FF2B5EF4-FFF2-40B4-BE49-F238E27FC236}">
                <a16:creationId xmlns:a16="http://schemas.microsoft.com/office/drawing/2014/main" id="{421D3832-BFA2-46DF-95AB-06FA72024AFF}"/>
              </a:ext>
            </a:extLst>
          </p:cNvPr>
          <p:cNvSpPr txBox="1">
            <a:spLocks/>
          </p:cNvSpPr>
          <p:nvPr/>
        </p:nvSpPr>
        <p:spPr>
          <a:xfrm>
            <a:off x="1216833" y="1168486"/>
            <a:ext cx="770110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pPr>
            <a:r>
              <a:rPr lang="en-US" sz="2025" b="1" spc="-38" dirty="0">
                <a:solidFill>
                  <a:srgbClr val="FF8134"/>
                </a:solidFill>
                <a:latin typeface="Century Gothic" panose="020B0502020202020204" pitchFamily="34" charset="0"/>
              </a:rPr>
              <a:t>Federal Graduation Status: </a:t>
            </a:r>
            <a:r>
              <a:rPr lang="en-US" sz="2025" dirty="0">
                <a:solidFill>
                  <a:srgbClr val="000000"/>
                </a:solidFill>
                <a:latin typeface="Century Gothic" panose="020B0502020202020204" pitchFamily="34" charset="0"/>
              </a:rPr>
              <a:t>District Example</a:t>
            </a:r>
            <a:endParaRPr lang="en-US" sz="2025" spc="-38" dirty="0">
              <a:solidFill>
                <a:srgbClr val="1682C5">
                  <a:lumMod val="75000"/>
                </a:srgbClr>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C64587EC-1C62-4C8A-8FA7-72C71430558E}"/>
              </a:ext>
            </a:extLst>
          </p:cNvPr>
          <p:cNvCxnSpPr/>
          <p:nvPr/>
        </p:nvCxnSpPr>
        <p:spPr>
          <a:xfrm>
            <a:off x="623805" y="1674653"/>
            <a:ext cx="6169022" cy="0"/>
          </a:xfrm>
          <a:prstGeom prst="line">
            <a:avLst/>
          </a:prstGeom>
          <a:noFill/>
          <a:ln w="28575" cap="flat" cmpd="sng" algn="ctr">
            <a:solidFill>
              <a:srgbClr val="1CADE4">
                <a:lumMod val="75000"/>
              </a:srgbClr>
            </a:solidFill>
            <a:prstDash val="solid"/>
          </a:ln>
          <a:effectLst/>
        </p:spPr>
      </p:cxn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909" b="53947"/>
          <a:stretch/>
        </p:blipFill>
        <p:spPr>
          <a:xfrm>
            <a:off x="114847" y="1750246"/>
            <a:ext cx="8875059" cy="3756574"/>
          </a:xfrm>
          <a:prstGeom prst="rect">
            <a:avLst/>
          </a:prstGeom>
        </p:spPr>
      </p:pic>
    </p:spTree>
    <p:extLst>
      <p:ext uri="{BB962C8B-B14F-4D97-AF65-F5344CB8AC3E}">
        <p14:creationId xmlns:p14="http://schemas.microsoft.com/office/powerpoint/2010/main" val="1063984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2960" y="1787980"/>
            <a:ext cx="8106157" cy="3766994"/>
          </a:xfrm>
          <a:prstGeom prst="rect">
            <a:avLst/>
          </a:prstGeom>
        </p:spPr>
        <p:txBody>
          <a:bodyPr vert="horz" lIns="68580" tIns="34290" rIns="68580" bIns="34290" rtlCol="0">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lvl="2" algn="l">
              <a:lnSpc>
                <a:spcPct val="100000"/>
              </a:lnSpc>
              <a:spcAft>
                <a:spcPts val="900"/>
              </a:spcAft>
              <a:buClr>
                <a:schemeClr val="accent1"/>
              </a:buClr>
              <a:buSzPct val="95000"/>
            </a:pPr>
            <a:r>
              <a:rPr lang="en-US" b="1" dirty="0">
                <a:solidFill>
                  <a:schemeClr val="accent1"/>
                </a:solidFill>
                <a:latin typeface="Century Gothic" panose="020B0502020202020204" pitchFamily="34" charset="0"/>
                <a:cs typeface="Calibri" charset="0"/>
              </a:rPr>
              <a:t>Student Success</a:t>
            </a:r>
          </a:p>
          <a:p>
            <a:pPr marL="600075" lvl="1" indent="-257175" algn="l">
              <a:spcAft>
                <a:spcPts val="900"/>
              </a:spcAft>
              <a:buClr>
                <a:schemeClr val="accent2"/>
              </a:buClr>
              <a:buFont typeface="Wingdings" charset="2"/>
              <a:buChar char="§"/>
            </a:pPr>
            <a:r>
              <a:rPr lang="en-US" sz="1800" dirty="0">
                <a:latin typeface="Century Gothic" panose="020B0502020202020204" pitchFamily="34" charset="0"/>
                <a:cs typeface="Calibri" charset="0"/>
              </a:rPr>
              <a:t>Elementary</a:t>
            </a:r>
            <a:r>
              <a:rPr lang="en-US" sz="1800" dirty="0">
                <a:latin typeface="Century Gothic" panose="020B0502020202020204" pitchFamily="34" charset="0"/>
                <a:ea typeface="Calibri" charset="0"/>
                <a:cs typeface="Calibri" charset="0"/>
              </a:rPr>
              <a:t> and Middle Schools* </a:t>
            </a:r>
          </a:p>
          <a:p>
            <a:pPr marL="817960" lvl="2" indent="-132160" algn="l">
              <a:lnSpc>
                <a:spcPct val="100000"/>
              </a:lnSpc>
              <a:spcAft>
                <a:spcPts val="900"/>
              </a:spcAft>
              <a:buClr>
                <a:schemeClr val="accent1"/>
              </a:buClr>
              <a:buSzPct val="95000"/>
              <a:buFont typeface="Arial" charset="0"/>
              <a:buChar char="•"/>
            </a:pPr>
            <a:r>
              <a:rPr lang="en-US" dirty="0">
                <a:latin typeface="Century Gothic" panose="020B0502020202020204" pitchFamily="34" charset="0"/>
                <a:ea typeface="Calibri" charset="0"/>
                <a:cs typeface="Calibri" charset="0"/>
              </a:rPr>
              <a:t>Student Achievement Domain Score: STAAR Only</a:t>
            </a:r>
          </a:p>
          <a:p>
            <a:pPr marL="817960" lvl="2" indent="-132160" algn="l">
              <a:lnSpc>
                <a:spcPct val="100000"/>
              </a:lnSpc>
              <a:spcAft>
                <a:spcPts val="900"/>
              </a:spcAft>
              <a:buClr>
                <a:schemeClr val="accent1"/>
              </a:buClr>
              <a:buSzPct val="95000"/>
              <a:buFont typeface="Arial" charset="0"/>
              <a:buChar char="•"/>
            </a:pPr>
            <a:r>
              <a:rPr lang="en-US" dirty="0">
                <a:latin typeface="Century Gothic" panose="020B0502020202020204" pitchFamily="34" charset="0"/>
                <a:ea typeface="Calibri" charset="0"/>
                <a:cs typeface="Calibri" charset="0"/>
              </a:rPr>
              <a:t>Targets by student group</a:t>
            </a:r>
          </a:p>
          <a:p>
            <a:pPr marL="817960" lvl="2" indent="-132160" algn="l">
              <a:lnSpc>
                <a:spcPct val="100000"/>
              </a:lnSpc>
              <a:spcAft>
                <a:spcPts val="900"/>
              </a:spcAft>
              <a:buClr>
                <a:schemeClr val="accent1"/>
              </a:buClr>
              <a:buSzPct val="95000"/>
              <a:buFont typeface="Arial" charset="0"/>
              <a:buChar char="•"/>
            </a:pPr>
            <a:r>
              <a:rPr lang="en-US" dirty="0">
                <a:latin typeface="Century Gothic" panose="020B0502020202020204" pitchFamily="34" charset="0"/>
                <a:ea typeface="Calibri" charset="0"/>
                <a:cs typeface="Calibri" charset="0"/>
              </a:rPr>
              <a:t>Must have a minimum of five indicators that meet minimum size</a:t>
            </a:r>
          </a:p>
          <a:p>
            <a:pPr marL="89297" lvl="2" indent="-89297" algn="l">
              <a:lnSpc>
                <a:spcPct val="100000"/>
              </a:lnSpc>
              <a:spcAft>
                <a:spcPts val="900"/>
              </a:spcAft>
              <a:buClr>
                <a:schemeClr val="accent1"/>
              </a:buClr>
              <a:buSzPct val="95000"/>
            </a:pPr>
            <a:endParaRPr lang="en-US" sz="1125" dirty="0">
              <a:solidFill>
                <a:srgbClr val="FF0000"/>
              </a:solidFill>
              <a:latin typeface="Century Gothic" panose="020B0502020202020204" pitchFamily="34" charset="0"/>
              <a:cs typeface="Calibri" charset="0"/>
            </a:endParaRPr>
          </a:p>
          <a:p>
            <a:pPr marL="89297" lvl="2" indent="-89297" algn="l">
              <a:lnSpc>
                <a:spcPct val="100000"/>
              </a:lnSpc>
              <a:spcAft>
                <a:spcPts val="900"/>
              </a:spcAft>
              <a:buClr>
                <a:schemeClr val="accent1"/>
              </a:buClr>
              <a:buSzPct val="95000"/>
            </a:pPr>
            <a:endParaRPr lang="en-US" sz="1125" dirty="0">
              <a:solidFill>
                <a:srgbClr val="FF0000"/>
              </a:solidFill>
              <a:latin typeface="Century Gothic" panose="020B0502020202020204" pitchFamily="34" charset="0"/>
              <a:cs typeface="Calibri" charset="0"/>
            </a:endParaRPr>
          </a:p>
          <a:p>
            <a:pPr marL="89297" lvl="2" indent="-89297" algn="l">
              <a:lnSpc>
                <a:spcPct val="100000"/>
              </a:lnSpc>
              <a:spcAft>
                <a:spcPts val="900"/>
              </a:spcAft>
              <a:buClr>
                <a:schemeClr val="accent1"/>
              </a:buClr>
              <a:buSzPct val="95000"/>
            </a:pPr>
            <a:endParaRPr lang="en-US" sz="1125" dirty="0">
              <a:solidFill>
                <a:srgbClr val="FF0000"/>
              </a:solidFill>
              <a:latin typeface="Century Gothic" panose="020B0502020202020204" pitchFamily="34" charset="0"/>
              <a:cs typeface="Calibri" charset="0"/>
            </a:endParaRPr>
          </a:p>
          <a:p>
            <a:pPr marL="89297" lvl="2" indent="-89297" algn="l">
              <a:lnSpc>
                <a:spcPct val="110000"/>
              </a:lnSpc>
              <a:spcBef>
                <a:spcPts val="2250"/>
              </a:spcBef>
              <a:spcAft>
                <a:spcPts val="900"/>
              </a:spcAft>
              <a:buClr>
                <a:schemeClr val="accent1"/>
              </a:buClr>
              <a:buSzPct val="95000"/>
            </a:pPr>
            <a:r>
              <a:rPr lang="en-US" sz="1500" dirty="0">
                <a:solidFill>
                  <a:srgbClr val="FF0000"/>
                </a:solidFill>
                <a:latin typeface="Century Gothic" panose="020B0502020202020204" pitchFamily="34" charset="0"/>
                <a:cs typeface="Calibri" charset="0"/>
              </a:rPr>
              <a:t>* If Federal Graduation Status is not available for a high school, K–12, or district Academic Growth Status will be used.</a:t>
            </a:r>
          </a:p>
          <a:p>
            <a:pPr marL="817960" lvl="2" indent="-132160" algn="l">
              <a:lnSpc>
                <a:spcPct val="100000"/>
              </a:lnSpc>
              <a:spcAft>
                <a:spcPts val="900"/>
              </a:spcAft>
              <a:buClr>
                <a:schemeClr val="accent1"/>
              </a:buClr>
              <a:buSzPct val="95000"/>
              <a:buFont typeface="Arial" charset="0"/>
              <a:buChar char="•"/>
            </a:pPr>
            <a:endParaRPr lang="en-US" dirty="0">
              <a:latin typeface="Century Gothic" panose="020B0502020202020204" pitchFamily="34" charset="0"/>
              <a:ea typeface="Calibri" charset="0"/>
              <a:cs typeface="Calibri" charset="0"/>
            </a:endParaRPr>
          </a:p>
          <a:p>
            <a:pPr marL="0" lvl="1" algn="l">
              <a:spcBef>
                <a:spcPts val="750"/>
              </a:spcBef>
              <a:buClr>
                <a:schemeClr val="accent2"/>
              </a:buClr>
            </a:pPr>
            <a:endParaRPr lang="en-US" sz="1800" b="1" dirty="0">
              <a:solidFill>
                <a:schemeClr val="accent1"/>
              </a:solidFill>
              <a:latin typeface="Century Gothic" panose="020B0502020202020204" pitchFamily="34" charset="0"/>
              <a:ea typeface="Calibri" charset="0"/>
              <a:cs typeface="Calibri" charset="0"/>
            </a:endParaRPr>
          </a:p>
        </p:txBody>
      </p:sp>
      <p:sp>
        <p:nvSpPr>
          <p:cNvPr id="8" name="Title 1">
            <a:extLst>
              <a:ext uri="{FF2B5EF4-FFF2-40B4-BE49-F238E27FC236}">
                <a16:creationId xmlns:a16="http://schemas.microsoft.com/office/drawing/2014/main" id="{B2EB63A4-750B-46DD-9855-01F01AFCBB1F}"/>
              </a:ext>
            </a:extLst>
          </p:cNvPr>
          <p:cNvSpPr txBox="1">
            <a:spLocks/>
          </p:cNvSpPr>
          <p:nvPr/>
        </p:nvSpPr>
        <p:spPr>
          <a:xfrm>
            <a:off x="1216833" y="1168486"/>
            <a:ext cx="7712283"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pPr>
            <a:r>
              <a:rPr lang="en-US" sz="2025" b="1" dirty="0">
                <a:solidFill>
                  <a:srgbClr val="FF8134"/>
                </a:solidFill>
                <a:latin typeface="Century Gothic" panose="020B0502020202020204" pitchFamily="34" charset="0"/>
              </a:rPr>
              <a:t>School Quality and Student Success</a:t>
            </a:r>
          </a:p>
        </p:txBody>
      </p:sp>
      <p:cxnSp>
        <p:nvCxnSpPr>
          <p:cNvPr id="9" name="Straight Connector 8">
            <a:extLst>
              <a:ext uri="{FF2B5EF4-FFF2-40B4-BE49-F238E27FC236}">
                <a16:creationId xmlns:a16="http://schemas.microsoft.com/office/drawing/2014/main" id="{F6BE5334-0E7A-4B4C-89E7-447655906EF4}"/>
              </a:ext>
            </a:extLst>
          </p:cNvPr>
          <p:cNvCxnSpPr/>
          <p:nvPr/>
        </p:nvCxnSpPr>
        <p:spPr>
          <a:xfrm>
            <a:off x="623805" y="1674653"/>
            <a:ext cx="6169022" cy="0"/>
          </a:xfrm>
          <a:prstGeom prst="line">
            <a:avLst/>
          </a:prstGeom>
          <a:noFill/>
          <a:ln w="28575" cap="flat" cmpd="sng" algn="ctr">
            <a:solidFill>
              <a:srgbClr val="1CADE4">
                <a:lumMod val="75000"/>
              </a:srgbClr>
            </a:solidFill>
            <a:prstDash val="solid"/>
          </a:ln>
          <a:effectLst/>
        </p:spPr>
      </p:cxn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325566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2960" y="2130879"/>
            <a:ext cx="7344996" cy="368326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lvl="1" algn="l">
              <a:spcBef>
                <a:spcPts val="750"/>
              </a:spcBef>
              <a:buClr>
                <a:schemeClr val="accent2"/>
              </a:buClr>
            </a:pPr>
            <a:endParaRPr lang="en-US" sz="1800" b="1" dirty="0">
              <a:solidFill>
                <a:schemeClr val="accent1"/>
              </a:solidFill>
              <a:latin typeface="Century Gothic" panose="020B0502020202020204" pitchFamily="34" charset="0"/>
              <a:ea typeface="Calibri" charset="0"/>
              <a:cs typeface="Calibri" charset="0"/>
            </a:endParaRPr>
          </a:p>
        </p:txBody>
      </p:sp>
      <p:cxnSp>
        <p:nvCxnSpPr>
          <p:cNvPr id="9" name="Straight Connector 8">
            <a:extLst>
              <a:ext uri="{FF2B5EF4-FFF2-40B4-BE49-F238E27FC236}">
                <a16:creationId xmlns:a16="http://schemas.microsoft.com/office/drawing/2014/main" id="{F6BE5334-0E7A-4B4C-89E7-447655906EF4}"/>
              </a:ext>
            </a:extLst>
          </p:cNvPr>
          <p:cNvCxnSpPr/>
          <p:nvPr/>
        </p:nvCxnSpPr>
        <p:spPr>
          <a:xfrm>
            <a:off x="623805" y="1674653"/>
            <a:ext cx="6169022" cy="0"/>
          </a:xfrm>
          <a:prstGeom prst="line">
            <a:avLst/>
          </a:prstGeom>
          <a:noFill/>
          <a:ln w="28575" cap="flat" cmpd="sng" algn="ctr">
            <a:solidFill>
              <a:srgbClr val="1CADE4">
                <a:lumMod val="75000"/>
              </a:srgbClr>
            </a:solidFill>
            <a:prstDash val="solid"/>
          </a:ln>
          <a:effectLst/>
        </p:spPr>
      </p:cxnSp>
      <p:sp>
        <p:nvSpPr>
          <p:cNvPr id="13" name="Title 1">
            <a:extLst>
              <a:ext uri="{FF2B5EF4-FFF2-40B4-BE49-F238E27FC236}">
                <a16:creationId xmlns:a16="http://schemas.microsoft.com/office/drawing/2014/main" id="{2AF16D2F-972A-4885-BB5D-FAE8C1359290}"/>
              </a:ext>
            </a:extLst>
          </p:cNvPr>
          <p:cNvSpPr txBox="1">
            <a:spLocks/>
          </p:cNvSpPr>
          <p:nvPr/>
        </p:nvSpPr>
        <p:spPr>
          <a:xfrm>
            <a:off x="1216833" y="1168486"/>
            <a:ext cx="7712283"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pPr>
            <a:r>
              <a:rPr lang="en-US" sz="2025" b="1" dirty="0">
                <a:solidFill>
                  <a:srgbClr val="FF8134"/>
                </a:solidFill>
                <a:latin typeface="Century Gothic" panose="020B0502020202020204" pitchFamily="34" charset="0"/>
              </a:rPr>
              <a:t>School Quality: </a:t>
            </a:r>
            <a:r>
              <a:rPr lang="en-US" sz="2025" dirty="0">
                <a:solidFill>
                  <a:srgbClr val="000000"/>
                </a:solidFill>
                <a:latin typeface="Century Gothic" panose="020B0502020202020204" pitchFamily="34" charset="0"/>
              </a:rPr>
              <a:t>District Example</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grpSp>
        <p:nvGrpSpPr>
          <p:cNvPr id="5" name="Group 4"/>
          <p:cNvGrpSpPr/>
          <p:nvPr/>
        </p:nvGrpSpPr>
        <p:grpSpPr>
          <a:xfrm>
            <a:off x="114847" y="2096859"/>
            <a:ext cx="8875059" cy="2424388"/>
            <a:chOff x="127000" y="2388244"/>
            <a:chExt cx="8875059" cy="2424388"/>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57076" b="29824"/>
            <a:stretch/>
          </p:blipFill>
          <p:spPr>
            <a:xfrm>
              <a:off x="127000" y="3914274"/>
              <a:ext cx="8875059" cy="898358"/>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2277" b="78922"/>
            <a:stretch/>
          </p:blipFill>
          <p:spPr>
            <a:xfrm>
              <a:off x="127000" y="2388244"/>
              <a:ext cx="8875059" cy="1601623"/>
            </a:xfrm>
            <a:prstGeom prst="rect">
              <a:avLst/>
            </a:prstGeom>
          </p:spPr>
        </p:pic>
      </p:grpSp>
    </p:spTree>
    <p:extLst>
      <p:ext uri="{BB962C8B-B14F-4D97-AF65-F5344CB8AC3E}">
        <p14:creationId xmlns:p14="http://schemas.microsoft.com/office/powerpoint/2010/main" val="7995341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660105" cy="1600200"/>
          </a:xfrm>
        </p:spPr>
        <p:txBody>
          <a:bodyPr>
            <a:normAutofit fontScale="90000"/>
          </a:bodyPr>
          <a:lstStyle/>
          <a:p>
            <a:r>
              <a:rPr lang="en-US" dirty="0"/>
              <a:t>Domain III</a:t>
            </a:r>
            <a:r>
              <a:rPr lang="en-US"/>
              <a:t>: Closing the Gaps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848"/>
          <a:stretch/>
        </p:blipFill>
        <p:spPr>
          <a:xfrm>
            <a:off x="0" y="238627"/>
            <a:ext cx="8875059" cy="5085347"/>
          </a:xfrm>
          <a:prstGeom prst="rect">
            <a:avLst/>
          </a:prstGeom>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09729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15726" cy="1600200"/>
          </a:xfrm>
        </p:spPr>
        <p:txBody>
          <a:bodyPr/>
          <a:lstStyle/>
          <a:p>
            <a:pPr algn="ctr"/>
            <a:r>
              <a:rPr lang="en-US" dirty="0"/>
              <a:t>TAPR Reports</a:t>
            </a:r>
          </a:p>
        </p:txBody>
      </p:sp>
      <p:sp>
        <p:nvSpPr>
          <p:cNvPr id="3" name="TextBox 2"/>
          <p:cNvSpPr txBox="1"/>
          <p:nvPr/>
        </p:nvSpPr>
        <p:spPr>
          <a:xfrm>
            <a:off x="762000" y="1074821"/>
            <a:ext cx="7515726" cy="954107"/>
          </a:xfrm>
          <a:prstGeom prst="rect">
            <a:avLst/>
          </a:prstGeom>
          <a:noFill/>
        </p:spPr>
        <p:txBody>
          <a:bodyPr wrap="square" rtlCol="0">
            <a:spAutoFit/>
          </a:bodyPr>
          <a:lstStyle/>
          <a:p>
            <a:pPr algn="ctr"/>
            <a:r>
              <a:rPr lang="en-US" sz="2800" dirty="0">
                <a:hlinkClick r:id="rId2"/>
              </a:rPr>
              <a:t>https://tea.texas.gov/perfreport/tapr/index.html</a:t>
            </a:r>
            <a:endParaRPr lang="en-US" sz="2800" dirty="0"/>
          </a:p>
          <a:p>
            <a:pPr algn="ct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910" y="2225842"/>
            <a:ext cx="2508584" cy="2508584"/>
          </a:xfrm>
          <a:prstGeom prst="rect">
            <a:avLst/>
          </a:prstGeom>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576183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69450" y="3112660"/>
            <a:ext cx="7543800" cy="99719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a:latin typeface="Calibri" charset="0"/>
                <a:ea typeface="Calibri" charset="0"/>
                <a:cs typeface="Calibri" charset="0"/>
              </a:rPr>
              <a:t>Ratings</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584702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2E0B5F-ADCA-4667-85A0-4EE0453FEC2F}"/>
              </a:ext>
            </a:extLst>
          </p:cNvPr>
          <p:cNvSpPr/>
          <p:nvPr/>
        </p:nvSpPr>
        <p:spPr>
          <a:xfrm>
            <a:off x="5367668" y="3050471"/>
            <a:ext cx="1425159" cy="2210993"/>
          </a:xfrm>
          <a:prstGeom prst="rect">
            <a:avLst/>
          </a:prstGeom>
          <a:solidFill>
            <a:srgbClr val="1682C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p:txBody>
      </p:sp>
      <p:pic>
        <p:nvPicPr>
          <p:cNvPr id="11" name="Picture 10">
            <a:extLst>
              <a:ext uri="{FF2B5EF4-FFF2-40B4-BE49-F238E27FC236}">
                <a16:creationId xmlns:a16="http://schemas.microsoft.com/office/drawing/2014/main" id="{0A4B686B-C889-4AE6-9860-226F03A9D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0527" y="3363552"/>
            <a:ext cx="750209" cy="787484"/>
          </a:xfrm>
          <a:prstGeom prst="rect">
            <a:avLst/>
          </a:prstGeom>
        </p:spPr>
      </p:pic>
      <p:sp>
        <p:nvSpPr>
          <p:cNvPr id="13" name="Rectangle 12">
            <a:extLst>
              <a:ext uri="{FF2B5EF4-FFF2-40B4-BE49-F238E27FC236}">
                <a16:creationId xmlns:a16="http://schemas.microsoft.com/office/drawing/2014/main" id="{2A7DF425-9983-464C-836C-1EB1B5D7955B}"/>
              </a:ext>
            </a:extLst>
          </p:cNvPr>
          <p:cNvSpPr/>
          <p:nvPr/>
        </p:nvSpPr>
        <p:spPr>
          <a:xfrm>
            <a:off x="5494528" y="4251511"/>
            <a:ext cx="1144202"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srgbClr val="1682C5"/>
                </a:solidFill>
                <a:latin typeface="Century Gothic" panose="020B0502020202020204" pitchFamily="34" charset="0"/>
              </a:rPr>
              <a:t>Closing </a:t>
            </a:r>
          </a:p>
          <a:p>
            <a:pPr algn="ctr" defTabSz="685800">
              <a:defRPr/>
            </a:pPr>
            <a:r>
              <a:rPr lang="en-US" sz="1200" b="1" dirty="0">
                <a:solidFill>
                  <a:srgbClr val="1682C5"/>
                </a:solidFill>
                <a:latin typeface="Century Gothic" panose="020B0502020202020204" pitchFamily="34" charset="0"/>
              </a:rPr>
              <a:t>The Gaps</a:t>
            </a:r>
          </a:p>
        </p:txBody>
      </p:sp>
      <p:sp>
        <p:nvSpPr>
          <p:cNvPr id="14" name="Rectangle 13">
            <a:extLst>
              <a:ext uri="{FF2B5EF4-FFF2-40B4-BE49-F238E27FC236}">
                <a16:creationId xmlns:a16="http://schemas.microsoft.com/office/drawing/2014/main" id="{40C2C2A4-9166-4ABD-BA40-DFFA68AFFCE8}"/>
              </a:ext>
            </a:extLst>
          </p:cNvPr>
          <p:cNvSpPr/>
          <p:nvPr/>
        </p:nvSpPr>
        <p:spPr>
          <a:xfrm>
            <a:off x="3742641" y="3050471"/>
            <a:ext cx="1433513" cy="2210993"/>
          </a:xfrm>
          <a:prstGeom prst="rect">
            <a:avLst/>
          </a:prstGeom>
          <a:solidFill>
            <a:srgbClr val="1682C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p:txBody>
      </p:sp>
      <p:pic>
        <p:nvPicPr>
          <p:cNvPr id="15" name="Picture 14">
            <a:extLst>
              <a:ext uri="{FF2B5EF4-FFF2-40B4-BE49-F238E27FC236}">
                <a16:creationId xmlns:a16="http://schemas.microsoft.com/office/drawing/2014/main" id="{13D3A81B-6CE5-44FA-A821-9C4C14411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5707" y="3363552"/>
            <a:ext cx="760457" cy="793591"/>
          </a:xfrm>
          <a:prstGeom prst="rect">
            <a:avLst/>
          </a:prstGeom>
        </p:spPr>
      </p:pic>
      <p:sp>
        <p:nvSpPr>
          <p:cNvPr id="18" name="Rectangle 17">
            <a:extLst>
              <a:ext uri="{FF2B5EF4-FFF2-40B4-BE49-F238E27FC236}">
                <a16:creationId xmlns:a16="http://schemas.microsoft.com/office/drawing/2014/main" id="{6C951F75-6517-4F22-BC08-EBB9BE3B56D3}"/>
              </a:ext>
            </a:extLst>
          </p:cNvPr>
          <p:cNvSpPr/>
          <p:nvPr/>
        </p:nvSpPr>
        <p:spPr>
          <a:xfrm>
            <a:off x="3870286" y="4251511"/>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dirty="0">
                <a:solidFill>
                  <a:srgbClr val="1682C5"/>
                </a:solidFill>
                <a:latin typeface="Century Gothic" panose="020B0502020202020204" pitchFamily="34" charset="0"/>
              </a:rPr>
              <a:t>School</a:t>
            </a:r>
          </a:p>
          <a:p>
            <a:pPr algn="ctr" defTabSz="685800">
              <a:defRPr/>
            </a:pPr>
            <a:r>
              <a:rPr lang="en-US" sz="1200" b="1" dirty="0">
                <a:solidFill>
                  <a:srgbClr val="1682C5"/>
                </a:solidFill>
                <a:latin typeface="Century Gothic" panose="020B0502020202020204" pitchFamily="34" charset="0"/>
              </a:rPr>
              <a:t>Progress</a:t>
            </a:r>
          </a:p>
        </p:txBody>
      </p:sp>
      <p:sp>
        <p:nvSpPr>
          <p:cNvPr id="19" name="Rectangle 18">
            <a:extLst>
              <a:ext uri="{FF2B5EF4-FFF2-40B4-BE49-F238E27FC236}">
                <a16:creationId xmlns:a16="http://schemas.microsoft.com/office/drawing/2014/main" id="{8AC687DF-D968-4D7E-BB23-C6CF360E7210}"/>
              </a:ext>
            </a:extLst>
          </p:cNvPr>
          <p:cNvSpPr/>
          <p:nvPr/>
        </p:nvSpPr>
        <p:spPr>
          <a:xfrm>
            <a:off x="2117615" y="3050470"/>
            <a:ext cx="1433513" cy="2210994"/>
          </a:xfrm>
          <a:prstGeom prst="rect">
            <a:avLst/>
          </a:prstGeom>
          <a:solidFill>
            <a:srgbClr val="1682C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p:txBody>
      </p:sp>
      <p:pic>
        <p:nvPicPr>
          <p:cNvPr id="20" name="Picture 19">
            <a:extLst>
              <a:ext uri="{FF2B5EF4-FFF2-40B4-BE49-F238E27FC236}">
                <a16:creationId xmlns:a16="http://schemas.microsoft.com/office/drawing/2014/main" id="{C67D548E-A729-4C52-B217-5342C84292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4085" y="3363552"/>
            <a:ext cx="707798" cy="738637"/>
          </a:xfrm>
          <a:prstGeom prst="rect">
            <a:avLst/>
          </a:prstGeom>
        </p:spPr>
      </p:pic>
      <p:sp>
        <p:nvSpPr>
          <p:cNvPr id="21" name="Rectangle 20">
            <a:extLst>
              <a:ext uri="{FF2B5EF4-FFF2-40B4-BE49-F238E27FC236}">
                <a16:creationId xmlns:a16="http://schemas.microsoft.com/office/drawing/2014/main" id="{591AD74A-1B5D-4842-A613-CD43ACF655FC}"/>
              </a:ext>
            </a:extLst>
          </p:cNvPr>
          <p:cNvSpPr/>
          <p:nvPr/>
        </p:nvSpPr>
        <p:spPr>
          <a:xfrm>
            <a:off x="2245259" y="4251512"/>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100" b="1" dirty="0">
                <a:solidFill>
                  <a:srgbClr val="1682C5"/>
                </a:solidFill>
                <a:latin typeface="Century Gothic" panose="020B0502020202020204" pitchFamily="34" charset="0"/>
              </a:rPr>
              <a:t>Student Achievement</a:t>
            </a:r>
          </a:p>
        </p:txBody>
      </p:sp>
      <p:sp>
        <p:nvSpPr>
          <p:cNvPr id="22" name="Rectangle 21">
            <a:extLst>
              <a:ext uri="{FF2B5EF4-FFF2-40B4-BE49-F238E27FC236}">
                <a16:creationId xmlns:a16="http://schemas.microsoft.com/office/drawing/2014/main" id="{F390EAA7-C4E7-4ADB-A396-0A4E8D00B8D6}"/>
              </a:ext>
            </a:extLst>
          </p:cNvPr>
          <p:cNvSpPr/>
          <p:nvPr/>
        </p:nvSpPr>
        <p:spPr>
          <a:xfrm>
            <a:off x="2117608" y="2265134"/>
            <a:ext cx="3058539" cy="69096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b="1" dirty="0">
                <a:solidFill>
                  <a:srgbClr val="FFFFFF"/>
                </a:solidFill>
                <a:latin typeface="Century Gothic" panose="020B0502020202020204" pitchFamily="34" charset="0"/>
              </a:rPr>
              <a:t>Better of Achievement or Progress</a:t>
            </a:r>
          </a:p>
          <a:p>
            <a:pPr algn="ctr" defTabSz="685800">
              <a:defRPr/>
            </a:pPr>
            <a:r>
              <a:rPr lang="en-US" sz="1350" b="1" dirty="0">
                <a:solidFill>
                  <a:srgbClr val="FFFFFF"/>
                </a:solidFill>
                <a:latin typeface="Century Gothic" panose="020B0502020202020204" pitchFamily="34" charset="0"/>
              </a:rPr>
              <a:t>70%</a:t>
            </a:r>
          </a:p>
        </p:txBody>
      </p:sp>
      <p:sp>
        <p:nvSpPr>
          <p:cNvPr id="23" name="Rectangle 22">
            <a:extLst>
              <a:ext uri="{FF2B5EF4-FFF2-40B4-BE49-F238E27FC236}">
                <a16:creationId xmlns:a16="http://schemas.microsoft.com/office/drawing/2014/main" id="{3C3D26CB-38BB-40E2-B7B7-8A816DCC150C}"/>
              </a:ext>
            </a:extLst>
          </p:cNvPr>
          <p:cNvSpPr/>
          <p:nvPr/>
        </p:nvSpPr>
        <p:spPr>
          <a:xfrm>
            <a:off x="5367661" y="2265134"/>
            <a:ext cx="1425159" cy="690968"/>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b="1" dirty="0">
                <a:solidFill>
                  <a:srgbClr val="FFFFFF"/>
                </a:solidFill>
                <a:latin typeface="Century Gothic" panose="020B0502020202020204" pitchFamily="34" charset="0"/>
              </a:rPr>
              <a:t>30% </a:t>
            </a:r>
          </a:p>
        </p:txBody>
      </p:sp>
      <p:cxnSp>
        <p:nvCxnSpPr>
          <p:cNvPr id="24" name="Straight Connector 23">
            <a:extLst>
              <a:ext uri="{FF2B5EF4-FFF2-40B4-BE49-F238E27FC236}">
                <a16:creationId xmlns:a16="http://schemas.microsoft.com/office/drawing/2014/main" id="{BBC2D269-F05E-4DF8-919C-ADB4B7160F63}"/>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C7BCD9FF-646F-437D-A864-8C9EF1381938}"/>
              </a:ext>
            </a:extLst>
          </p:cNvPr>
          <p:cNvSpPr txBox="1">
            <a:spLocks/>
          </p:cNvSpPr>
          <p:nvPr/>
        </p:nvSpPr>
        <p:spPr>
          <a:xfrm>
            <a:off x="1251241" y="1182593"/>
            <a:ext cx="687675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025" b="1" dirty="0">
                <a:solidFill>
                  <a:srgbClr val="FF8134"/>
                </a:solidFill>
                <a:latin typeface="Century Gothic" panose="020B0502020202020204" pitchFamily="34" charset="0"/>
              </a:rPr>
              <a:t>Calculating an Overall Rating</a:t>
            </a:r>
          </a:p>
        </p:txBody>
      </p:sp>
      <p:pic>
        <p:nvPicPr>
          <p:cNvPr id="17"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20756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sp>
        <p:nvSpPr>
          <p:cNvPr id="1701" name="Shape 1701"/>
          <p:cNvSpPr txBox="1">
            <a:spLocks noGrp="1"/>
          </p:cNvSpPr>
          <p:nvPr>
            <p:ph type="ctrTitle" idx="4294967295"/>
          </p:nvPr>
        </p:nvSpPr>
        <p:spPr>
          <a:xfrm>
            <a:off x="0" y="589627"/>
            <a:ext cx="9144000" cy="1101725"/>
          </a:xfrm>
          <a:prstGeom prst="rect">
            <a:avLst/>
          </a:prstGeom>
          <a:noFill/>
          <a:ln>
            <a:noFill/>
          </a:ln>
        </p:spPr>
        <p:txBody>
          <a:bodyPr lIns="90450" tIns="45200" rIns="90450" bIns="45200" anchor="ctr" anchorCtr="0">
            <a:noAutofit/>
          </a:bodyPr>
          <a:lstStyle/>
          <a:p>
            <a:pPr marL="0" marR="0" lvl="0" indent="0" algn="ctr" rtl="0">
              <a:lnSpc>
                <a:spcPct val="90000"/>
              </a:lnSpc>
              <a:spcBef>
                <a:spcPts val="0"/>
              </a:spcBef>
              <a:buClr>
                <a:schemeClr val="dk1"/>
              </a:buClr>
              <a:buSzPct val="25000"/>
              <a:buFont typeface="Calibri"/>
              <a:buNone/>
            </a:pPr>
            <a:r>
              <a:rPr lang="en-US" sz="3600" b="1" i="0" u="none" strike="noStrike" cap="none" dirty="0">
                <a:solidFill>
                  <a:schemeClr val="dk1"/>
                </a:solidFill>
                <a:latin typeface="Calibri"/>
                <a:ea typeface="Calibri"/>
                <a:cs typeface="Calibri"/>
                <a:sym typeface="Calibri"/>
              </a:rPr>
              <a:t>Texas Accountability Intervention System (TAIS)</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pic>
        <p:nvPicPr>
          <p:cNvPr id="2" name="Picture 1">
            <a:extLst>
              <a:ext uri="{FF2B5EF4-FFF2-40B4-BE49-F238E27FC236}">
                <a16:creationId xmlns:a16="http://schemas.microsoft.com/office/drawing/2014/main" id="{B5121908-B5B7-4008-BE0C-D4DA80968EB6}"/>
              </a:ext>
            </a:extLst>
          </p:cNvPr>
          <p:cNvPicPr>
            <a:picLocks noChangeAspect="1"/>
          </p:cNvPicPr>
          <p:nvPr/>
        </p:nvPicPr>
        <p:blipFill>
          <a:blip r:embed="rId4">
            <a:lum contrast="40000"/>
          </a:blip>
          <a:stretch>
            <a:fillRect/>
          </a:stretch>
        </p:blipFill>
        <p:spPr>
          <a:xfrm>
            <a:off x="2750191" y="2009845"/>
            <a:ext cx="3643618" cy="3680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2718099"/>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2960" y="2130879"/>
            <a:ext cx="7440930" cy="320464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spcBef>
                <a:spcPts val="375"/>
              </a:spcBef>
              <a:spcAft>
                <a:spcPts val="900"/>
              </a:spcAft>
            </a:pPr>
            <a:r>
              <a:rPr lang="en-US" sz="1650" b="1" dirty="0">
                <a:solidFill>
                  <a:schemeClr val="accent1"/>
                </a:solidFill>
                <a:latin typeface="Century Gothic" panose="020B0502020202020204" pitchFamily="34" charset="0"/>
                <a:ea typeface="Calibri" charset="0"/>
                <a:cs typeface="Calibri" charset="0"/>
              </a:rPr>
              <a:t>Districts</a:t>
            </a:r>
            <a:r>
              <a:rPr lang="en-US" sz="1650" b="1" dirty="0">
                <a:latin typeface="Century Gothic" panose="020B0502020202020204" pitchFamily="34" charset="0"/>
              </a:rPr>
              <a:t> </a:t>
            </a:r>
            <a:endParaRPr lang="en-US" sz="1650" dirty="0">
              <a:latin typeface="Century Gothic" panose="020B0502020202020204" pitchFamily="34" charset="0"/>
            </a:endParaRPr>
          </a:p>
          <a:p>
            <a:pPr marL="600075" lvl="1" indent="-257175" algn="l">
              <a:lnSpc>
                <a:spcPct val="80000"/>
              </a:lnSpc>
              <a:spcAft>
                <a:spcPts val="900"/>
              </a:spcAft>
              <a:buClr>
                <a:schemeClr val="accent2"/>
              </a:buClr>
              <a:buFont typeface="Wingdings" panose="05000000000000000000" pitchFamily="2" charset="2"/>
              <a:buChar char="§"/>
            </a:pPr>
            <a:r>
              <a:rPr lang="en-US" sz="1650" dirty="0">
                <a:latin typeface="Century Gothic" panose="020B0502020202020204" pitchFamily="34" charset="0"/>
                <a:ea typeface="Calibri" charset="0"/>
                <a:cs typeface="Calibri" charset="0"/>
              </a:rPr>
              <a:t>Scaled scores were created to align letter grades and scores used in the A–F academic accountability system to the common conception of letter grades.</a:t>
            </a:r>
          </a:p>
          <a:p>
            <a:pPr algn="l">
              <a:spcBef>
                <a:spcPts val="375"/>
              </a:spcBef>
              <a:spcAft>
                <a:spcPts val="900"/>
              </a:spcAft>
            </a:pPr>
            <a:r>
              <a:rPr lang="en-US" sz="1650" b="1" dirty="0">
                <a:solidFill>
                  <a:schemeClr val="accent1"/>
                </a:solidFill>
                <a:latin typeface="Century Gothic" panose="020B0502020202020204" pitchFamily="34" charset="0"/>
                <a:ea typeface="Calibri" charset="0"/>
                <a:cs typeface="Calibri" charset="0"/>
              </a:rPr>
              <a:t>Campuses</a:t>
            </a:r>
            <a:r>
              <a:rPr lang="en-US" sz="1650" b="1" dirty="0">
                <a:latin typeface="Century Gothic" panose="020B0502020202020204" pitchFamily="34" charset="0"/>
              </a:rPr>
              <a:t> </a:t>
            </a:r>
            <a:endParaRPr lang="en-US" sz="1650" dirty="0">
              <a:latin typeface="Century Gothic" panose="020B0502020202020204" pitchFamily="34" charset="0"/>
            </a:endParaRPr>
          </a:p>
          <a:p>
            <a:pPr marL="600075" lvl="1" indent="-257175" algn="l">
              <a:lnSpc>
                <a:spcPct val="80000"/>
              </a:lnSpc>
              <a:spcAft>
                <a:spcPts val="900"/>
              </a:spcAft>
              <a:buClr>
                <a:schemeClr val="accent2"/>
              </a:buClr>
              <a:buFont typeface="Wingdings" charset="2"/>
              <a:buChar char="§"/>
            </a:pPr>
            <a:r>
              <a:rPr lang="en-US" sz="1650" dirty="0">
                <a:latin typeface="Century Gothic" panose="020B0502020202020204" pitchFamily="34" charset="0"/>
                <a:ea typeface="Calibri" charset="0"/>
                <a:cs typeface="Calibri" charset="0"/>
              </a:rPr>
              <a:t>Scaled scores were established by campus type.</a:t>
            </a:r>
          </a:p>
          <a:p>
            <a:pPr lvl="1" algn="l">
              <a:lnSpc>
                <a:spcPct val="80000"/>
              </a:lnSpc>
              <a:spcAft>
                <a:spcPts val="900"/>
              </a:spcAft>
              <a:buClr>
                <a:schemeClr val="accent2"/>
              </a:buClr>
            </a:pPr>
            <a:endParaRPr lang="en-US" sz="1650" dirty="0">
              <a:latin typeface="Century Gothic" panose="020B0502020202020204" pitchFamily="34" charset="0"/>
              <a:ea typeface="Calibri" charset="0"/>
              <a:cs typeface="Calibri" charset="0"/>
            </a:endParaRPr>
          </a:p>
        </p:txBody>
      </p:sp>
      <p:cxnSp>
        <p:nvCxnSpPr>
          <p:cNvPr id="8" name="Straight Connector 7">
            <a:extLst>
              <a:ext uri="{FF2B5EF4-FFF2-40B4-BE49-F238E27FC236}">
                <a16:creationId xmlns:a16="http://schemas.microsoft.com/office/drawing/2014/main" id="{6E2C20DB-F869-42E3-BE19-D768096A3A53}"/>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5645301-F8C4-479B-BFC1-B0B97548053C}"/>
              </a:ext>
            </a:extLst>
          </p:cNvPr>
          <p:cNvSpPr txBox="1">
            <a:spLocks/>
          </p:cNvSpPr>
          <p:nvPr/>
        </p:nvSpPr>
        <p:spPr>
          <a:xfrm>
            <a:off x="1251241" y="1182593"/>
            <a:ext cx="687675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025" b="1" spc="-38" dirty="0">
                <a:solidFill>
                  <a:srgbClr val="FF8134"/>
                </a:solidFill>
                <a:latin typeface="Century Gothic" panose="020B0502020202020204" pitchFamily="34" charset="0"/>
              </a:rPr>
              <a:t>Calculating an Overall Rating: </a:t>
            </a:r>
            <a:r>
              <a:rPr lang="en-US" sz="2025" spc="-38" dirty="0">
                <a:solidFill>
                  <a:srgbClr val="000000"/>
                </a:solidFill>
                <a:latin typeface="Century Gothic" panose="020B0502020202020204" pitchFamily="34" charset="0"/>
              </a:rPr>
              <a:t>Scaling</a:t>
            </a:r>
            <a:endParaRPr lang="en-US" sz="2025" spc="-38" dirty="0">
              <a:solidFill>
                <a:srgbClr val="1682C5">
                  <a:lumMod val="75000"/>
                </a:srgbClr>
              </a:solidFill>
              <a:latin typeface="Century Gothic" panose="020B0502020202020204" pitchFamily="34" charset="0"/>
            </a:endParaRPr>
          </a:p>
        </p:txBody>
      </p: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443215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2960" y="2130879"/>
            <a:ext cx="7440930" cy="320464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600075" lvl="1" indent="-257175" algn="l">
              <a:lnSpc>
                <a:spcPct val="110000"/>
              </a:lnSpc>
              <a:spcAft>
                <a:spcPts val="900"/>
              </a:spcAft>
              <a:buClr>
                <a:schemeClr val="accent2"/>
              </a:buClr>
              <a:buFont typeface="Wingdings" charset="2"/>
              <a:buChar char="§"/>
            </a:pPr>
            <a:r>
              <a:rPr lang="en-US" sz="1650" i="1" dirty="0">
                <a:latin typeface="Century Gothic" panose="020B0502020202020204" pitchFamily="34" charset="0"/>
                <a:ea typeface="Calibri" charset="0"/>
                <a:cs typeface="Calibri" charset="0"/>
              </a:rPr>
              <a:t>Step 1: </a:t>
            </a:r>
            <a:r>
              <a:rPr lang="en-US" sz="1650" dirty="0">
                <a:latin typeface="Century Gothic" panose="020B0502020202020204" pitchFamily="34" charset="0"/>
                <a:ea typeface="Calibri" charset="0"/>
                <a:cs typeface="Calibri" charset="0"/>
              </a:rPr>
              <a:t>Determine the better outcome of the Student Achievement and the School Progress domain scaled scores. </a:t>
            </a:r>
          </a:p>
          <a:p>
            <a:pPr marL="600075" lvl="1" indent="-257175" algn="l">
              <a:lnSpc>
                <a:spcPct val="110000"/>
              </a:lnSpc>
              <a:spcAft>
                <a:spcPts val="900"/>
              </a:spcAft>
              <a:buClr>
                <a:schemeClr val="accent2"/>
              </a:buClr>
              <a:buFont typeface="Wingdings" charset="2"/>
              <a:buChar char="§"/>
            </a:pPr>
            <a:r>
              <a:rPr lang="en-US" sz="1650" i="1" dirty="0">
                <a:latin typeface="Century Gothic" panose="020B0502020202020204" pitchFamily="34" charset="0"/>
                <a:ea typeface="Calibri" charset="0"/>
                <a:cs typeface="Calibri" charset="0"/>
              </a:rPr>
              <a:t>Step 2: </a:t>
            </a:r>
            <a:r>
              <a:rPr lang="en-US" sz="1650" dirty="0">
                <a:latin typeface="Century Gothic" panose="020B0502020202020204" pitchFamily="34" charset="0"/>
                <a:ea typeface="Calibri" charset="0"/>
                <a:cs typeface="Calibri" charset="0"/>
              </a:rPr>
              <a:t>Weight the better outcome of the Student Achievement or the School Progress domain scaled score at 70 percent. </a:t>
            </a:r>
          </a:p>
          <a:p>
            <a:pPr marL="600075" lvl="1" indent="-257175" algn="l">
              <a:lnSpc>
                <a:spcPct val="110000"/>
              </a:lnSpc>
              <a:spcAft>
                <a:spcPts val="900"/>
              </a:spcAft>
              <a:buClr>
                <a:schemeClr val="accent2"/>
              </a:buClr>
              <a:buFont typeface="Wingdings" charset="2"/>
              <a:buChar char="§"/>
            </a:pPr>
            <a:r>
              <a:rPr lang="en-US" sz="1650" i="1" dirty="0">
                <a:latin typeface="Century Gothic" panose="020B0502020202020204" pitchFamily="34" charset="0"/>
                <a:ea typeface="Calibri" charset="0"/>
                <a:cs typeface="Calibri" charset="0"/>
              </a:rPr>
              <a:t>Step 3: </a:t>
            </a:r>
            <a:r>
              <a:rPr lang="en-US" sz="1650" dirty="0">
                <a:latin typeface="Century Gothic" panose="020B0502020202020204" pitchFamily="34" charset="0"/>
                <a:ea typeface="Calibri" charset="0"/>
                <a:cs typeface="Calibri" charset="0"/>
              </a:rPr>
              <a:t>Weight the Closing the Gaps domain scaled score at 30 percent. </a:t>
            </a:r>
          </a:p>
          <a:p>
            <a:pPr marL="600075" lvl="1" indent="-257175" algn="l">
              <a:lnSpc>
                <a:spcPct val="110000"/>
              </a:lnSpc>
              <a:spcAft>
                <a:spcPts val="900"/>
              </a:spcAft>
              <a:buClr>
                <a:schemeClr val="accent2"/>
              </a:buClr>
              <a:buFont typeface="Wingdings" charset="2"/>
              <a:buChar char="§"/>
            </a:pPr>
            <a:r>
              <a:rPr lang="en-US" sz="1650" i="1" dirty="0">
                <a:latin typeface="Century Gothic" panose="020B0502020202020204" pitchFamily="34" charset="0"/>
                <a:ea typeface="Calibri" charset="0"/>
                <a:cs typeface="Calibri" charset="0"/>
              </a:rPr>
              <a:t>Step 4: </a:t>
            </a:r>
            <a:r>
              <a:rPr lang="en-US" sz="1650" dirty="0">
                <a:latin typeface="Century Gothic" panose="020B0502020202020204" pitchFamily="34" charset="0"/>
                <a:ea typeface="Calibri" charset="0"/>
                <a:cs typeface="Calibri" charset="0"/>
              </a:rPr>
              <a:t>Total the weighted outcome of the two scaled scores to calculate the overall score.	</a:t>
            </a:r>
            <a:r>
              <a:rPr lang="en-US" sz="1800" dirty="0">
                <a:latin typeface="Century Gothic" panose="020B0502020202020204" pitchFamily="34" charset="0"/>
                <a:ea typeface="Calibri" charset="0"/>
                <a:cs typeface="Calibri" charset="0"/>
              </a:rPr>
              <a:t>			</a:t>
            </a:r>
            <a:endParaRPr lang="en-US" sz="1500" b="1" dirty="0">
              <a:solidFill>
                <a:schemeClr val="accent1"/>
              </a:solidFill>
              <a:latin typeface="Century Gothic" panose="020B0502020202020204" pitchFamily="34" charset="0"/>
              <a:ea typeface="Calibri" charset="0"/>
              <a:cs typeface="Calibri" charset="0"/>
            </a:endParaRPr>
          </a:p>
        </p:txBody>
      </p:sp>
      <p:cxnSp>
        <p:nvCxnSpPr>
          <p:cNvPr id="8" name="Straight Connector 7">
            <a:extLst>
              <a:ext uri="{FF2B5EF4-FFF2-40B4-BE49-F238E27FC236}">
                <a16:creationId xmlns:a16="http://schemas.microsoft.com/office/drawing/2014/main" id="{994C21FF-D104-4AD1-A052-54BAE8424BBF}"/>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89C59EC4-17DA-45BC-BB91-DC6076F3396A}"/>
              </a:ext>
            </a:extLst>
          </p:cNvPr>
          <p:cNvSpPr txBox="1">
            <a:spLocks/>
          </p:cNvSpPr>
          <p:nvPr/>
        </p:nvSpPr>
        <p:spPr>
          <a:xfrm>
            <a:off x="1251241" y="1182593"/>
            <a:ext cx="687675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025" b="1" spc="-38" dirty="0">
                <a:solidFill>
                  <a:srgbClr val="FF8134"/>
                </a:solidFill>
                <a:latin typeface="Century Gothic" panose="020B0502020202020204" pitchFamily="34" charset="0"/>
              </a:rPr>
              <a:t>Calculating an Overall Rating: </a:t>
            </a:r>
            <a:r>
              <a:rPr lang="en-US" sz="2025" dirty="0">
                <a:solidFill>
                  <a:srgbClr val="000000"/>
                </a:solidFill>
                <a:latin typeface="Century Gothic" panose="020B0502020202020204" pitchFamily="34" charset="0"/>
              </a:rPr>
              <a:t>Weighting</a:t>
            </a:r>
            <a:endParaRPr lang="en-US" sz="2025" spc="-38" dirty="0">
              <a:solidFill>
                <a:srgbClr val="1682C5">
                  <a:lumMod val="75000"/>
                </a:srgbClr>
              </a:solidFill>
              <a:latin typeface="Century Gothic" panose="020B0502020202020204" pitchFamily="34" charset="0"/>
            </a:endParaRPr>
          </a:p>
        </p:txBody>
      </p: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293031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8D33D5A-F464-48AA-9614-5E88F7C49A51}"/>
              </a:ext>
            </a:extLst>
          </p:cNvPr>
          <p:cNvGraphicFramePr>
            <a:graphicFrameLocks noGrp="1"/>
          </p:cNvGraphicFramePr>
          <p:nvPr>
            <p:extLst/>
          </p:nvPr>
        </p:nvGraphicFramePr>
        <p:xfrm>
          <a:off x="644652" y="2036826"/>
          <a:ext cx="7578928" cy="3380708"/>
        </p:xfrm>
        <a:graphic>
          <a:graphicData uri="http://schemas.openxmlformats.org/drawingml/2006/table">
            <a:tbl>
              <a:tblPr firstRow="1" firstCol="1" bandRow="1">
                <a:tableStyleId>{5C22544A-7EE6-4342-B048-85BDC9FD1C3A}</a:tableStyleId>
              </a:tblPr>
              <a:tblGrid>
                <a:gridCol w="1770509">
                  <a:extLst>
                    <a:ext uri="{9D8B030D-6E8A-4147-A177-3AD203B41FA5}">
                      <a16:colId xmlns:a16="http://schemas.microsoft.com/office/drawing/2014/main" val="3510335117"/>
                    </a:ext>
                  </a:extLst>
                </a:gridCol>
                <a:gridCol w="903445">
                  <a:extLst>
                    <a:ext uri="{9D8B030D-6E8A-4147-A177-3AD203B41FA5}">
                      <a16:colId xmlns:a16="http://schemas.microsoft.com/office/drawing/2014/main" val="2791335830"/>
                    </a:ext>
                  </a:extLst>
                </a:gridCol>
                <a:gridCol w="1540157">
                  <a:extLst>
                    <a:ext uri="{9D8B030D-6E8A-4147-A177-3AD203B41FA5}">
                      <a16:colId xmlns:a16="http://schemas.microsoft.com/office/drawing/2014/main" val="2634205223"/>
                    </a:ext>
                  </a:extLst>
                </a:gridCol>
                <a:gridCol w="1540157">
                  <a:extLst>
                    <a:ext uri="{9D8B030D-6E8A-4147-A177-3AD203B41FA5}">
                      <a16:colId xmlns:a16="http://schemas.microsoft.com/office/drawing/2014/main" val="2669148321"/>
                    </a:ext>
                  </a:extLst>
                </a:gridCol>
                <a:gridCol w="864540">
                  <a:extLst>
                    <a:ext uri="{9D8B030D-6E8A-4147-A177-3AD203B41FA5}">
                      <a16:colId xmlns:a16="http://schemas.microsoft.com/office/drawing/2014/main" val="3714172225"/>
                    </a:ext>
                  </a:extLst>
                </a:gridCol>
                <a:gridCol w="960120">
                  <a:extLst>
                    <a:ext uri="{9D8B030D-6E8A-4147-A177-3AD203B41FA5}">
                      <a16:colId xmlns:a16="http://schemas.microsoft.com/office/drawing/2014/main" val="3558948970"/>
                    </a:ext>
                  </a:extLst>
                </a:gridCol>
              </a:tblGrid>
              <a:tr h="617220">
                <a:tc>
                  <a:txBody>
                    <a:bodyPr/>
                    <a:lstStyle/>
                    <a:p>
                      <a:pPr marL="0" marR="0">
                        <a:spcBef>
                          <a:spcPts val="300"/>
                        </a:spcBef>
                        <a:spcAft>
                          <a:spcPts val="300"/>
                        </a:spcAft>
                      </a:pPr>
                      <a:r>
                        <a:rPr lang="en-US" sz="1400" dirty="0">
                          <a:effectLst/>
                          <a:latin typeface="Century Gothic" panose="020B0502020202020204" pitchFamily="34" charset="0"/>
                        </a:rPr>
                        <a:t> Domain</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Scaled Score</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Better of School Progress Part A or Part B</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Better of Student Achievement or School Progress</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Weight</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Weighted Points</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101237121"/>
                  </a:ext>
                </a:extLst>
              </a:tr>
              <a:tr h="513707">
                <a:tc>
                  <a:txBody>
                    <a:bodyPr/>
                    <a:lstStyle/>
                    <a:p>
                      <a:pPr marL="0" marR="0">
                        <a:spcBef>
                          <a:spcPts val="300"/>
                        </a:spcBef>
                        <a:spcAft>
                          <a:spcPts val="300"/>
                        </a:spcAft>
                      </a:pPr>
                      <a:r>
                        <a:rPr lang="en-US" sz="1400" dirty="0">
                          <a:solidFill>
                            <a:srgbClr val="C00000"/>
                          </a:solidFill>
                          <a:effectLst/>
                          <a:latin typeface="Century Gothic" panose="020B0502020202020204" pitchFamily="34" charset="0"/>
                        </a:rPr>
                        <a:t>Student Achievement</a:t>
                      </a:r>
                      <a:endParaRPr lang="en-US" sz="14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89</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 </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89</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a:effectLst/>
                          <a:latin typeface="Century Gothic" panose="020B0502020202020204" pitchFamily="34" charset="0"/>
                        </a:rPr>
                        <a:t>70%</a:t>
                      </a: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62.3</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764281169"/>
                  </a:ext>
                </a:extLst>
              </a:tr>
              <a:tr h="513707">
                <a:tc>
                  <a:txBody>
                    <a:bodyPr/>
                    <a:lstStyle/>
                    <a:p>
                      <a:pPr marL="0" marR="0">
                        <a:spcBef>
                          <a:spcPts val="300"/>
                        </a:spcBef>
                        <a:spcAft>
                          <a:spcPts val="300"/>
                        </a:spcAft>
                      </a:pPr>
                      <a:r>
                        <a:rPr lang="en-US" sz="1400" dirty="0">
                          <a:solidFill>
                            <a:schemeClr val="accent6">
                              <a:lumMod val="60000"/>
                              <a:lumOff val="40000"/>
                            </a:schemeClr>
                          </a:solidFill>
                          <a:effectLst/>
                          <a:latin typeface="Century Gothic" panose="020B0502020202020204" pitchFamily="34" charset="0"/>
                        </a:rPr>
                        <a:t>School Progress, Part A</a:t>
                      </a:r>
                      <a:endParaRPr lang="en-US" sz="1400" dirty="0">
                        <a:solidFill>
                          <a:schemeClr val="accent6">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a:effectLst/>
                          <a:latin typeface="Century Gothic" panose="020B0502020202020204" pitchFamily="34" charset="0"/>
                        </a:rPr>
                        <a:t>84</a:t>
                      </a: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84</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 </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 </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 </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03134850"/>
                  </a:ext>
                </a:extLst>
              </a:tr>
              <a:tr h="513707">
                <a:tc>
                  <a:txBody>
                    <a:bodyPr/>
                    <a:lstStyle/>
                    <a:p>
                      <a:pPr marL="0" marR="0">
                        <a:spcBef>
                          <a:spcPts val="300"/>
                        </a:spcBef>
                        <a:spcAft>
                          <a:spcPts val="300"/>
                        </a:spcAft>
                      </a:pPr>
                      <a:r>
                        <a:rPr lang="en-US" sz="1400" dirty="0">
                          <a:solidFill>
                            <a:schemeClr val="accent6">
                              <a:lumMod val="60000"/>
                              <a:lumOff val="40000"/>
                            </a:schemeClr>
                          </a:solidFill>
                          <a:effectLst/>
                          <a:latin typeface="Century Gothic" panose="020B0502020202020204" pitchFamily="34" charset="0"/>
                        </a:rPr>
                        <a:t>School Progress, Part B </a:t>
                      </a:r>
                      <a:endParaRPr lang="en-US" sz="1400" dirty="0">
                        <a:solidFill>
                          <a:schemeClr val="accent6">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a:effectLst/>
                          <a:latin typeface="Century Gothic" panose="020B0502020202020204" pitchFamily="34" charset="0"/>
                        </a:rPr>
                        <a:t>72</a:t>
                      </a: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 </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 </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 </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 </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27090737"/>
                  </a:ext>
                </a:extLst>
              </a:tr>
              <a:tr h="513707">
                <a:tc>
                  <a:txBody>
                    <a:bodyPr/>
                    <a:lstStyle/>
                    <a:p>
                      <a:pPr marL="0" marR="0">
                        <a:spcBef>
                          <a:spcPts val="300"/>
                        </a:spcBef>
                        <a:spcAft>
                          <a:spcPts val="300"/>
                        </a:spcAft>
                      </a:pPr>
                      <a:r>
                        <a:rPr lang="en-US" sz="1400" dirty="0">
                          <a:solidFill>
                            <a:schemeClr val="accent2">
                              <a:lumMod val="60000"/>
                              <a:lumOff val="40000"/>
                            </a:schemeClr>
                          </a:solidFill>
                          <a:effectLst/>
                          <a:latin typeface="Century Gothic" panose="020B0502020202020204" pitchFamily="34" charset="0"/>
                        </a:rPr>
                        <a:t>Closing the Gaps </a:t>
                      </a:r>
                      <a:endParaRPr lang="en-US" sz="1400" dirty="0">
                        <a:solidFill>
                          <a:schemeClr val="accent2">
                            <a:lumMod val="60000"/>
                            <a:lumOff val="4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a:effectLst/>
                          <a:latin typeface="Century Gothic" panose="020B0502020202020204" pitchFamily="34" charset="0"/>
                        </a:rPr>
                        <a:t>81</a:t>
                      </a: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gridSpan="2">
                  <a:txBody>
                    <a:bodyPr/>
                    <a:lstStyle/>
                    <a:p>
                      <a:pPr marL="0" marR="0" algn="ctr">
                        <a:spcBef>
                          <a:spcPts val="300"/>
                        </a:spcBef>
                        <a:spcAft>
                          <a:spcPts val="300"/>
                        </a:spcAft>
                      </a:pPr>
                      <a:r>
                        <a:rPr lang="en-US" sz="1400" dirty="0">
                          <a:effectLst/>
                          <a:latin typeface="Century Gothic" panose="020B0502020202020204" pitchFamily="34" charset="0"/>
                        </a:rPr>
                        <a:t> </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a:txBody>
                    <a:bodyPr/>
                    <a:lstStyle/>
                    <a:p>
                      <a:pPr marL="0" marR="0" algn="ctr">
                        <a:spcBef>
                          <a:spcPts val="300"/>
                        </a:spcBef>
                        <a:spcAft>
                          <a:spcPts val="300"/>
                        </a:spcAft>
                      </a:pPr>
                      <a:r>
                        <a:rPr lang="en-US" sz="1400" dirty="0">
                          <a:effectLst/>
                          <a:latin typeface="Century Gothic" panose="020B0502020202020204" pitchFamily="34" charset="0"/>
                        </a:rPr>
                        <a:t>30%</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24.3</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730315342"/>
                  </a:ext>
                </a:extLst>
              </a:tr>
              <a:tr h="342900">
                <a:tc gridSpan="5">
                  <a:txBody>
                    <a:bodyPr/>
                    <a:lstStyle/>
                    <a:p>
                      <a:pPr marL="0" marR="0" algn="r">
                        <a:spcBef>
                          <a:spcPts val="300"/>
                        </a:spcBef>
                        <a:spcAft>
                          <a:spcPts val="300"/>
                        </a:spcAft>
                      </a:pPr>
                      <a:r>
                        <a:rPr lang="en-US" sz="1400" dirty="0">
                          <a:effectLst/>
                          <a:latin typeface="Century Gothic" panose="020B0502020202020204" pitchFamily="34" charset="0"/>
                        </a:rPr>
                        <a:t>Overall Score</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300"/>
                        </a:spcBef>
                        <a:spcAft>
                          <a:spcPts val="300"/>
                        </a:spcAft>
                      </a:pPr>
                      <a:r>
                        <a:rPr lang="en-US" sz="1400" b="1" dirty="0">
                          <a:effectLst/>
                          <a:latin typeface="Century Gothic" panose="020B0502020202020204" pitchFamily="34" charset="0"/>
                        </a:rPr>
                        <a:t>87</a:t>
                      </a:r>
                      <a:endParaRPr lang="en-U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49105888"/>
                  </a:ext>
                </a:extLst>
              </a:tr>
              <a:tr h="342900">
                <a:tc gridSpan="5">
                  <a:txBody>
                    <a:bodyPr/>
                    <a:lstStyle/>
                    <a:p>
                      <a:pPr marL="0" marR="0" algn="r">
                        <a:spcBef>
                          <a:spcPts val="300"/>
                        </a:spcBef>
                        <a:spcAft>
                          <a:spcPts val="300"/>
                        </a:spcAft>
                      </a:pPr>
                      <a:r>
                        <a:rPr lang="en-US" sz="1400" dirty="0">
                          <a:effectLst/>
                          <a:latin typeface="Century Gothic" panose="020B0502020202020204" pitchFamily="34" charset="0"/>
                        </a:rPr>
                        <a:t>2018 District Overall Rating</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300"/>
                        </a:spcBef>
                        <a:spcAft>
                          <a:spcPts val="300"/>
                        </a:spcAft>
                      </a:pPr>
                      <a:r>
                        <a:rPr lang="en-US" sz="1400" b="1" dirty="0">
                          <a:effectLst/>
                          <a:latin typeface="Century Gothic" panose="020B0502020202020204" pitchFamily="34" charset="0"/>
                        </a:rPr>
                        <a:t>B</a:t>
                      </a:r>
                      <a:endParaRPr lang="en-US" sz="14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608579929"/>
                  </a:ext>
                </a:extLst>
              </a:tr>
            </a:tbl>
          </a:graphicData>
        </a:graphic>
      </p:graphicFrame>
      <p:cxnSp>
        <p:nvCxnSpPr>
          <p:cNvPr id="8" name="Straight Connector 7">
            <a:extLst>
              <a:ext uri="{FF2B5EF4-FFF2-40B4-BE49-F238E27FC236}">
                <a16:creationId xmlns:a16="http://schemas.microsoft.com/office/drawing/2014/main" id="{632A9329-AAE0-44D0-95A6-92B4CEB3B8D3}"/>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05B7605-56AC-43BF-80F2-9582E9080BA7}"/>
              </a:ext>
            </a:extLst>
          </p:cNvPr>
          <p:cNvSpPr txBox="1">
            <a:spLocks/>
          </p:cNvSpPr>
          <p:nvPr/>
        </p:nvSpPr>
        <p:spPr>
          <a:xfrm>
            <a:off x="1251241" y="1182593"/>
            <a:ext cx="687675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025" b="1" spc="-38" dirty="0">
                <a:solidFill>
                  <a:srgbClr val="FF8134"/>
                </a:solidFill>
                <a:latin typeface="Century Gothic" panose="020B0502020202020204" pitchFamily="34" charset="0"/>
              </a:rPr>
              <a:t>Calculating an Overall Rating: </a:t>
            </a:r>
            <a:r>
              <a:rPr lang="en-US" sz="2025" spc="-38" dirty="0">
                <a:solidFill>
                  <a:srgbClr val="000000"/>
                </a:solidFill>
                <a:latin typeface="Century Gothic" panose="020B0502020202020204" pitchFamily="34" charset="0"/>
              </a:rPr>
              <a:t>Example</a:t>
            </a:r>
            <a:endParaRPr lang="en-US" sz="2025" spc="-38" dirty="0">
              <a:solidFill>
                <a:srgbClr val="1682C5">
                  <a:lumMod val="75000"/>
                </a:srgbClr>
              </a:solidFill>
              <a:latin typeface="Century Gothic" panose="020B0502020202020204" pitchFamily="34" charset="0"/>
            </a:endParaRPr>
          </a:p>
        </p:txBody>
      </p: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8015439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2960" y="2130879"/>
            <a:ext cx="7440930" cy="320464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spcBef>
                <a:spcPts val="375"/>
              </a:spcBef>
              <a:spcAft>
                <a:spcPts val="900"/>
              </a:spcAft>
            </a:pPr>
            <a:r>
              <a:rPr lang="en-US" sz="1650" b="1" dirty="0">
                <a:solidFill>
                  <a:schemeClr val="accent1"/>
                </a:solidFill>
                <a:latin typeface="Century Gothic" panose="020B0502020202020204" pitchFamily="34" charset="0"/>
                <a:ea typeface="Calibri" charset="0"/>
                <a:cs typeface="Calibri" charset="0"/>
              </a:rPr>
              <a:t>Districts</a:t>
            </a:r>
            <a:r>
              <a:rPr lang="en-US" sz="1650" b="1" dirty="0">
                <a:latin typeface="Century Gothic" panose="020B0502020202020204" pitchFamily="34" charset="0"/>
              </a:rPr>
              <a:t> </a:t>
            </a:r>
            <a:endParaRPr lang="en-US" sz="1650" dirty="0">
              <a:latin typeface="Century Gothic" panose="020B0502020202020204" pitchFamily="34" charset="0"/>
            </a:endParaRPr>
          </a:p>
          <a:p>
            <a:pPr marL="600075" lvl="1" indent="-257175" algn="l">
              <a:lnSpc>
                <a:spcPct val="110000"/>
              </a:lnSpc>
              <a:spcAft>
                <a:spcPts val="900"/>
              </a:spcAft>
              <a:buClr>
                <a:schemeClr val="accent2"/>
              </a:buClr>
              <a:buFont typeface="Wingdings" charset="2"/>
              <a:buChar char="§"/>
            </a:pPr>
            <a:r>
              <a:rPr lang="en-US" sz="1650" i="1" dirty="0">
                <a:latin typeface="Century Gothic" panose="020B0502020202020204" pitchFamily="34" charset="0"/>
                <a:ea typeface="Calibri" charset="0"/>
                <a:cs typeface="Calibri" charset="0"/>
              </a:rPr>
              <a:t>A, B, C, </a:t>
            </a:r>
            <a:r>
              <a:rPr lang="en-US" sz="1650" dirty="0">
                <a:latin typeface="Century Gothic" panose="020B0502020202020204" pitchFamily="34" charset="0"/>
                <a:ea typeface="Calibri" charset="0"/>
                <a:cs typeface="Calibri" charset="0"/>
              </a:rPr>
              <a:t>or </a:t>
            </a:r>
            <a:r>
              <a:rPr lang="en-US" sz="1650" i="1" dirty="0">
                <a:latin typeface="Century Gothic" panose="020B0502020202020204" pitchFamily="34" charset="0"/>
                <a:ea typeface="Calibri" charset="0"/>
                <a:cs typeface="Calibri" charset="0"/>
              </a:rPr>
              <a:t>D</a:t>
            </a:r>
            <a:r>
              <a:rPr lang="en-US" sz="1650" dirty="0">
                <a:latin typeface="Century Gothic" panose="020B0502020202020204" pitchFamily="34" charset="0"/>
                <a:ea typeface="Calibri" charset="0"/>
                <a:cs typeface="Calibri" charset="0"/>
              </a:rPr>
              <a:t>: Assigned for overall performance and for performance in each domain to districts that meet the required performance target for the letter grade</a:t>
            </a:r>
          </a:p>
          <a:p>
            <a:pPr marL="600075" lvl="1" indent="-257175" algn="l">
              <a:lnSpc>
                <a:spcPct val="110000"/>
              </a:lnSpc>
              <a:spcAft>
                <a:spcPts val="900"/>
              </a:spcAft>
              <a:buClr>
                <a:schemeClr val="accent2"/>
              </a:buClr>
              <a:buFont typeface="Wingdings" charset="2"/>
              <a:buChar char="§"/>
            </a:pPr>
            <a:r>
              <a:rPr lang="en-US" sz="1650" i="1" dirty="0">
                <a:latin typeface="Century Gothic" panose="020B0502020202020204" pitchFamily="34" charset="0"/>
                <a:ea typeface="Calibri" charset="0"/>
                <a:cs typeface="Calibri" charset="0"/>
              </a:rPr>
              <a:t>F</a:t>
            </a:r>
            <a:r>
              <a:rPr lang="en-US" sz="1650" dirty="0">
                <a:latin typeface="Century Gothic" panose="020B0502020202020204" pitchFamily="34" charset="0"/>
                <a:ea typeface="Calibri" charset="0"/>
                <a:cs typeface="Calibri" charset="0"/>
              </a:rPr>
              <a:t>: Assigned for overall performance and for performance in each domain to districts (including AEAs) that do not meet the required performance target to earn at least a </a:t>
            </a:r>
            <a:r>
              <a:rPr lang="en-US" sz="1650" i="1" dirty="0">
                <a:latin typeface="Century Gothic" panose="020B0502020202020204" pitchFamily="34" charset="0"/>
                <a:ea typeface="Calibri" charset="0"/>
                <a:cs typeface="Calibri" charset="0"/>
              </a:rPr>
              <a:t>D</a:t>
            </a:r>
          </a:p>
          <a:p>
            <a:pPr marL="600075" lvl="1" indent="-257175" algn="l">
              <a:lnSpc>
                <a:spcPct val="110000"/>
              </a:lnSpc>
              <a:spcAft>
                <a:spcPts val="900"/>
              </a:spcAft>
              <a:buClr>
                <a:schemeClr val="accent2"/>
              </a:buClr>
              <a:buFont typeface="Wingdings" charset="2"/>
              <a:buChar char="§"/>
            </a:pPr>
            <a:r>
              <a:rPr lang="en-US" sz="1650" i="1" dirty="0">
                <a:latin typeface="Century Gothic" panose="020B0502020202020204" pitchFamily="34" charset="0"/>
                <a:ea typeface="Calibri" charset="0"/>
                <a:cs typeface="Calibri" charset="0"/>
              </a:rPr>
              <a:t>Not Rated: </a:t>
            </a:r>
            <a:r>
              <a:rPr lang="en-US" sz="1650" dirty="0">
                <a:latin typeface="Century Gothic" panose="020B0502020202020204" pitchFamily="34" charset="0"/>
                <a:ea typeface="Calibri" charset="0"/>
                <a:cs typeface="Calibri" charset="0"/>
              </a:rPr>
              <a:t>Assigned to districts that—under certain, specific circumstances—do not receive a rating</a:t>
            </a:r>
          </a:p>
          <a:p>
            <a:pPr marL="0" lvl="1" algn="l">
              <a:spcBef>
                <a:spcPts val="750"/>
              </a:spcBef>
              <a:buClr>
                <a:schemeClr val="accent2"/>
              </a:buClr>
            </a:pPr>
            <a:endParaRPr lang="en-US" sz="1800" b="1" dirty="0">
              <a:solidFill>
                <a:schemeClr val="accent1"/>
              </a:solidFill>
              <a:latin typeface="Century Gothic" panose="020B0502020202020204" pitchFamily="34" charset="0"/>
              <a:ea typeface="Calibri" charset="0"/>
              <a:cs typeface="Calibri" charset="0"/>
            </a:endParaRPr>
          </a:p>
        </p:txBody>
      </p:sp>
      <p:cxnSp>
        <p:nvCxnSpPr>
          <p:cNvPr id="8" name="Straight Connector 7">
            <a:extLst>
              <a:ext uri="{FF2B5EF4-FFF2-40B4-BE49-F238E27FC236}">
                <a16:creationId xmlns:a16="http://schemas.microsoft.com/office/drawing/2014/main" id="{C1E50834-1134-4605-ABC3-04C72158BF0A}"/>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82843BA-E8B7-4032-AC8F-C7C9054C0AB3}"/>
              </a:ext>
            </a:extLst>
          </p:cNvPr>
          <p:cNvSpPr txBox="1">
            <a:spLocks/>
          </p:cNvSpPr>
          <p:nvPr/>
        </p:nvSpPr>
        <p:spPr>
          <a:xfrm>
            <a:off x="1251241" y="1182593"/>
            <a:ext cx="687675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025" b="1" spc="-38" dirty="0">
                <a:solidFill>
                  <a:srgbClr val="FF8134"/>
                </a:solidFill>
                <a:latin typeface="Century Gothic" panose="020B0502020202020204" pitchFamily="34" charset="0"/>
              </a:rPr>
              <a:t>2018 Rating Labels</a:t>
            </a:r>
            <a:endParaRPr lang="en-US" sz="2025" spc="-38" dirty="0">
              <a:solidFill>
                <a:srgbClr val="1682C5">
                  <a:lumMod val="75000"/>
                </a:srgbClr>
              </a:solidFill>
              <a:latin typeface="Century Gothic" panose="020B0502020202020204" pitchFamily="34" charset="0"/>
            </a:endParaRPr>
          </a:p>
        </p:txBody>
      </p: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385056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22960" y="2130879"/>
            <a:ext cx="7543800" cy="312819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spcBef>
                <a:spcPts val="375"/>
              </a:spcBef>
              <a:spcAft>
                <a:spcPts val="900"/>
              </a:spcAft>
            </a:pPr>
            <a:r>
              <a:rPr lang="en-US" sz="1500" b="1" dirty="0">
                <a:solidFill>
                  <a:schemeClr val="accent1"/>
                </a:solidFill>
                <a:latin typeface="Century Gothic" panose="020B0502020202020204" pitchFamily="34" charset="0"/>
                <a:ea typeface="Calibri" charset="0"/>
                <a:cs typeface="Calibri" charset="0"/>
              </a:rPr>
              <a:t>Campuses</a:t>
            </a:r>
            <a:r>
              <a:rPr lang="en-US" sz="1500" b="1" dirty="0">
                <a:latin typeface="Century Gothic" panose="020B0502020202020204" pitchFamily="34" charset="0"/>
              </a:rPr>
              <a:t> </a:t>
            </a:r>
            <a:endParaRPr lang="en-US" sz="1500" dirty="0">
              <a:latin typeface="Century Gothic" panose="020B0502020202020204" pitchFamily="34" charset="0"/>
            </a:endParaRPr>
          </a:p>
          <a:p>
            <a:pPr marL="600075" lvl="1" indent="-257175" algn="l">
              <a:lnSpc>
                <a:spcPct val="100000"/>
              </a:lnSpc>
              <a:spcAft>
                <a:spcPts val="900"/>
              </a:spcAft>
              <a:buClr>
                <a:schemeClr val="accent2"/>
              </a:buClr>
              <a:buFont typeface="Wingdings" charset="2"/>
              <a:buChar char="§"/>
            </a:pPr>
            <a:r>
              <a:rPr lang="en-US" sz="1500" i="1" dirty="0">
                <a:latin typeface="Century Gothic" panose="020B0502020202020204" pitchFamily="34" charset="0"/>
                <a:ea typeface="Calibri" charset="0"/>
                <a:cs typeface="Calibri" charset="0"/>
              </a:rPr>
              <a:t>Met Standard: </a:t>
            </a:r>
            <a:r>
              <a:rPr lang="en-US" sz="1500" dirty="0">
                <a:latin typeface="Century Gothic" panose="020B0502020202020204" pitchFamily="34" charset="0"/>
                <a:ea typeface="Calibri" charset="0"/>
                <a:cs typeface="Calibri" charset="0"/>
              </a:rPr>
              <a:t>Assigned for overall performance and for performance in each domain to campuses that meet the required performance targets</a:t>
            </a:r>
          </a:p>
          <a:p>
            <a:pPr marL="600075" lvl="1" indent="-257175" algn="l">
              <a:lnSpc>
                <a:spcPct val="100000"/>
              </a:lnSpc>
              <a:spcAft>
                <a:spcPts val="900"/>
              </a:spcAft>
              <a:buClr>
                <a:schemeClr val="accent2"/>
              </a:buClr>
              <a:buFont typeface="Wingdings" charset="2"/>
              <a:buChar char="§"/>
            </a:pPr>
            <a:r>
              <a:rPr lang="en-US" sz="1500" i="1" dirty="0">
                <a:latin typeface="Century Gothic" panose="020B0502020202020204" pitchFamily="34" charset="0"/>
                <a:ea typeface="Calibri" charset="0"/>
                <a:cs typeface="Calibri" charset="0"/>
              </a:rPr>
              <a:t>Improvement Required: </a:t>
            </a:r>
            <a:r>
              <a:rPr lang="en-US" sz="1500" dirty="0">
                <a:latin typeface="Century Gothic" panose="020B0502020202020204" pitchFamily="34" charset="0"/>
                <a:ea typeface="Calibri" charset="0"/>
                <a:cs typeface="Calibri" charset="0"/>
              </a:rPr>
              <a:t>Assigned for overall performance and for performance in each domain to campuses (including AEAs) that do not meet the required performance targets </a:t>
            </a:r>
          </a:p>
          <a:p>
            <a:pPr marL="600075" lvl="1" indent="-257175" algn="l">
              <a:lnSpc>
                <a:spcPct val="100000"/>
              </a:lnSpc>
              <a:spcAft>
                <a:spcPts val="900"/>
              </a:spcAft>
              <a:buClr>
                <a:schemeClr val="accent2"/>
              </a:buClr>
              <a:buFont typeface="Wingdings" charset="2"/>
              <a:buChar char="§"/>
            </a:pPr>
            <a:r>
              <a:rPr lang="en-US" sz="1500" i="1" dirty="0">
                <a:latin typeface="Century Gothic" panose="020B0502020202020204" pitchFamily="34" charset="0"/>
                <a:ea typeface="Calibri" charset="0"/>
                <a:cs typeface="Calibri" charset="0"/>
              </a:rPr>
              <a:t>Met Alternative Standard: </a:t>
            </a:r>
            <a:r>
              <a:rPr lang="en-US" sz="1500" dirty="0">
                <a:latin typeface="Century Gothic" panose="020B0502020202020204" pitchFamily="34" charset="0"/>
                <a:ea typeface="Calibri" charset="0"/>
                <a:cs typeface="Calibri" charset="0"/>
              </a:rPr>
              <a:t>Assigned for overall performance and for performance in each domain to alternative education campuses evaluated under alternative education accountability (AEA) provisions that meet the required performance targets</a:t>
            </a:r>
          </a:p>
          <a:p>
            <a:pPr marL="600075" lvl="1" indent="-257175" algn="l">
              <a:lnSpc>
                <a:spcPct val="100000"/>
              </a:lnSpc>
              <a:spcAft>
                <a:spcPts val="900"/>
              </a:spcAft>
              <a:buClr>
                <a:schemeClr val="accent2"/>
              </a:buClr>
              <a:buFont typeface="Wingdings" charset="2"/>
              <a:buChar char="§"/>
            </a:pPr>
            <a:r>
              <a:rPr lang="en-US" sz="1500" i="1" dirty="0">
                <a:latin typeface="Century Gothic" panose="020B0502020202020204" pitchFamily="34" charset="0"/>
                <a:ea typeface="Calibri" charset="0"/>
                <a:cs typeface="Calibri" charset="0"/>
              </a:rPr>
              <a:t>Not Rated: </a:t>
            </a:r>
            <a:r>
              <a:rPr lang="en-US" sz="1500" dirty="0">
                <a:latin typeface="Century Gothic" panose="020B0502020202020204" pitchFamily="34" charset="0"/>
                <a:ea typeface="Calibri" charset="0"/>
                <a:cs typeface="Calibri" charset="0"/>
              </a:rPr>
              <a:t>Assigned to campuses that—under certain, specific circumstances—do not receive a rating</a:t>
            </a:r>
          </a:p>
        </p:txBody>
      </p:sp>
      <p:cxnSp>
        <p:nvCxnSpPr>
          <p:cNvPr id="8" name="Straight Connector 7">
            <a:extLst>
              <a:ext uri="{FF2B5EF4-FFF2-40B4-BE49-F238E27FC236}">
                <a16:creationId xmlns:a16="http://schemas.microsoft.com/office/drawing/2014/main" id="{2D29299F-1BFB-482B-813D-7B47951CBECC}"/>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FB785E3-E9F5-4225-B6EA-3FA9BF5C5D75}"/>
              </a:ext>
            </a:extLst>
          </p:cNvPr>
          <p:cNvSpPr txBox="1">
            <a:spLocks/>
          </p:cNvSpPr>
          <p:nvPr/>
        </p:nvSpPr>
        <p:spPr>
          <a:xfrm>
            <a:off x="1251241" y="1182593"/>
            <a:ext cx="687675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025" b="1" spc="-38" dirty="0">
                <a:solidFill>
                  <a:srgbClr val="FF8134"/>
                </a:solidFill>
                <a:latin typeface="Century Gothic" panose="020B0502020202020204" pitchFamily="34" charset="0"/>
              </a:rPr>
              <a:t>2018 Rating Labels</a:t>
            </a:r>
            <a:endParaRPr lang="en-US" sz="2025" spc="-38" dirty="0">
              <a:solidFill>
                <a:srgbClr val="1682C5">
                  <a:lumMod val="75000"/>
                </a:srgbClr>
              </a:solidFill>
              <a:latin typeface="Century Gothic" panose="020B0502020202020204" pitchFamily="34" charset="0"/>
            </a:endParaRPr>
          </a:p>
        </p:txBody>
      </p: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2806528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Accountability Videos</a:t>
            </a:r>
          </a:p>
        </p:txBody>
      </p:sp>
      <p:sp>
        <p:nvSpPr>
          <p:cNvPr id="3" name="Text Placeholder 2"/>
          <p:cNvSpPr>
            <a:spLocks noGrp="1"/>
          </p:cNvSpPr>
          <p:nvPr>
            <p:ph type="body" idx="1"/>
          </p:nvPr>
        </p:nvSpPr>
        <p:spPr/>
        <p:txBody>
          <a:bodyPr>
            <a:normAutofit/>
          </a:bodyPr>
          <a:lstStyle/>
          <a:p>
            <a:r>
              <a:rPr lang="en-US" dirty="0">
                <a:hlinkClick r:id="rId2"/>
              </a:rPr>
              <a:t>https://tea.texas.gov/A-F/</a:t>
            </a:r>
            <a:endParaRPr lang="en-US" dirty="0"/>
          </a:p>
          <a:p>
            <a:endParaRPr lang="en-US"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996565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23805" y="737124"/>
            <a:ext cx="746668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4000" b="1" dirty="0">
                <a:solidFill>
                  <a:schemeClr val="tx1"/>
                </a:solidFill>
                <a:latin typeface="Century Gothic" panose="020B0502020202020204" pitchFamily="34" charset="0"/>
              </a:rPr>
              <a:t>Let’s Reflect!</a:t>
            </a:r>
            <a:endParaRPr lang="en-US" sz="4000" b="1" dirty="0">
              <a:solidFill>
                <a:schemeClr val="accent1">
                  <a:lumMod val="75000"/>
                </a:schemeClr>
              </a:solidFill>
              <a:latin typeface="Century Gothic" panose="020B0502020202020204" pitchFamily="34" charset="0"/>
            </a:endParaRPr>
          </a:p>
        </p:txBody>
      </p:sp>
      <p:sp>
        <p:nvSpPr>
          <p:cNvPr id="4" name="Content Placeholder 3"/>
          <p:cNvSpPr>
            <a:spLocks noGrp="1"/>
          </p:cNvSpPr>
          <p:nvPr>
            <p:ph idx="1"/>
          </p:nvPr>
        </p:nvSpPr>
        <p:spPr>
          <a:xfrm>
            <a:off x="623805" y="1908893"/>
            <a:ext cx="7543800" cy="3886200"/>
          </a:xfrm>
        </p:spPr>
        <p:txBody>
          <a:bodyPr>
            <a:normAutofit/>
          </a:bodyPr>
          <a:lstStyle/>
          <a:p>
            <a:pPr marL="514350" indent="-514350">
              <a:buFont typeface="+mj-lt"/>
              <a:buAutoNum type="arabicPeriod"/>
            </a:pPr>
            <a:r>
              <a:rPr lang="en-US" sz="2800" dirty="0"/>
              <a:t>In your opinion, what is the biggest change in the state accountability system?</a:t>
            </a:r>
          </a:p>
          <a:p>
            <a:pPr marL="514350" indent="-514350">
              <a:buFont typeface="+mj-lt"/>
              <a:buAutoNum type="arabicPeriod"/>
            </a:pPr>
            <a:r>
              <a:rPr lang="en-US" sz="2800" dirty="0"/>
              <a:t>How is this change going to impact what you do at your district?</a:t>
            </a:r>
          </a:p>
          <a:p>
            <a:pPr marL="514350" indent="-514350">
              <a:buFont typeface="+mj-lt"/>
              <a:buAutoNum type="arabicPeriod"/>
            </a:pPr>
            <a:r>
              <a:rPr lang="en-US" sz="2800" dirty="0"/>
              <a:t>What is the number one thing you have to do differently under this new system?</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786324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a:t>Session Objectives</a:t>
            </a:r>
          </a:p>
        </p:txBody>
      </p:sp>
      <p:sp>
        <p:nvSpPr>
          <p:cNvPr id="3" name="Content Placeholder 2"/>
          <p:cNvSpPr>
            <a:spLocks noGrp="1"/>
          </p:cNvSpPr>
          <p:nvPr>
            <p:ph sz="half" idx="1"/>
          </p:nvPr>
        </p:nvSpPr>
        <p:spPr>
          <a:xfrm>
            <a:off x="799163" y="587892"/>
            <a:ext cx="3657600" cy="3984108"/>
          </a:xfrm>
        </p:spPr>
        <p:txBody>
          <a:bodyPr/>
          <a:lstStyle/>
          <a:p>
            <a:r>
              <a:rPr lang="en-US" b="1" dirty="0"/>
              <a:t>Content Objective</a:t>
            </a:r>
          </a:p>
          <a:p>
            <a:pPr marL="0" indent="0">
              <a:buNone/>
            </a:pPr>
            <a:endParaRPr lang="en-US" sz="2400" dirty="0"/>
          </a:p>
          <a:p>
            <a:pPr marL="0" indent="0">
              <a:buNone/>
            </a:pPr>
            <a:r>
              <a:rPr lang="en-US" sz="2400" dirty="0"/>
              <a:t>Today I </a:t>
            </a:r>
            <a:r>
              <a:rPr lang="en-US" sz="2400" u="sng" dirty="0"/>
              <a:t>analyzed</a:t>
            </a:r>
            <a:r>
              <a:rPr lang="en-US" sz="2400" dirty="0"/>
              <a:t> different </a:t>
            </a:r>
            <a:r>
              <a:rPr lang="en-US" sz="2400" b="1" dirty="0"/>
              <a:t>accountability systems </a:t>
            </a:r>
            <a:r>
              <a:rPr lang="en-US" sz="2400" dirty="0"/>
              <a:t>and the impact they have on the instruction of English Language Learners.</a:t>
            </a:r>
          </a:p>
        </p:txBody>
      </p:sp>
      <p:sp>
        <p:nvSpPr>
          <p:cNvPr id="4" name="Content Placeholder 3"/>
          <p:cNvSpPr>
            <a:spLocks noGrp="1"/>
          </p:cNvSpPr>
          <p:nvPr>
            <p:ph sz="half" idx="2"/>
          </p:nvPr>
        </p:nvSpPr>
        <p:spPr>
          <a:xfrm>
            <a:off x="4760286" y="821250"/>
            <a:ext cx="3657600" cy="3127249"/>
          </a:xfrm>
        </p:spPr>
        <p:txBody>
          <a:bodyPr/>
          <a:lstStyle/>
          <a:p>
            <a:r>
              <a:rPr lang="en-US" b="1" dirty="0"/>
              <a:t>Language Objective</a:t>
            </a:r>
          </a:p>
          <a:p>
            <a:pPr marL="0" indent="0">
              <a:buNone/>
            </a:pPr>
            <a:endParaRPr lang="en-US" sz="2400" dirty="0"/>
          </a:p>
          <a:p>
            <a:pPr marL="0" indent="0">
              <a:buNone/>
            </a:pPr>
            <a:r>
              <a:rPr lang="en-US" sz="2400" dirty="0"/>
              <a:t>Today I </a:t>
            </a:r>
            <a:r>
              <a:rPr lang="en-US" sz="2400" u="sng" dirty="0"/>
              <a:t>discussed</a:t>
            </a:r>
            <a:r>
              <a:rPr lang="en-US" sz="2400" dirty="0"/>
              <a:t> how different </a:t>
            </a:r>
            <a:r>
              <a:rPr lang="en-US" sz="2400" b="1" dirty="0"/>
              <a:t>accountability systems</a:t>
            </a:r>
            <a:r>
              <a:rPr lang="en-US" sz="2400" dirty="0"/>
              <a:t> impact my school and my district.</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8051841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6619244" cy="2677648"/>
          </a:xfrm>
        </p:spPr>
        <p:txBody>
          <a:bodyPr/>
          <a:lstStyle/>
          <a:p>
            <a: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 Gracias</a:t>
            </a:r>
            <a:b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you 04/27!</a:t>
            </a:r>
          </a:p>
        </p:txBody>
      </p:sp>
      <p:sp>
        <p:nvSpPr>
          <p:cNvPr id="4" name="Text Placeholder 5"/>
          <p:cNvSpPr txBox="1">
            <a:spLocks/>
          </p:cNvSpPr>
          <p:nvPr/>
        </p:nvSpPr>
        <p:spPr>
          <a:xfrm>
            <a:off x="770622" y="3846522"/>
            <a:ext cx="8218274"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300" b="1" dirty="0"/>
              <a:t>Karina E. Chapa, M.Ed.</a:t>
            </a:r>
          </a:p>
          <a:p>
            <a:r>
              <a:rPr lang="en-US" sz="2300" dirty="0"/>
              <a:t>Language Proficiency, </a:t>
            </a:r>
            <a:r>
              <a:rPr lang="en-US" sz="2300" dirty="0" err="1"/>
              <a:t>Biliteracy</a:t>
            </a:r>
            <a:r>
              <a:rPr lang="en-US" sz="2300" dirty="0"/>
              <a:t> and Cultural Diversity Director</a:t>
            </a:r>
          </a:p>
          <a:p>
            <a:r>
              <a:rPr lang="en-US" sz="2300" u="sng" dirty="0">
                <a:solidFill>
                  <a:srgbClr val="000000"/>
                </a:solidFill>
              </a:rPr>
              <a:t>kchapa@esc1.net</a:t>
            </a:r>
          </a:p>
          <a:p>
            <a:r>
              <a:rPr lang="en-US" sz="2300" dirty="0"/>
              <a:t>Facebook: Region One ESC Bilingual</a:t>
            </a:r>
          </a:p>
          <a:p>
            <a:r>
              <a:rPr lang="en-US" sz="2300" dirty="0"/>
              <a:t>Twitter @esc1bilingual @</a:t>
            </a:r>
            <a:r>
              <a:rPr lang="en-US" sz="2300" dirty="0" err="1"/>
              <a:t>bilingualpride</a:t>
            </a:r>
            <a:endParaRPr lang="en-US" sz="2300"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381052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484690"/>
            <a:ext cx="7543800" cy="1524000"/>
          </a:xfrm>
        </p:spPr>
        <p:txBody>
          <a:bodyPr>
            <a:normAutofit fontScale="90000"/>
          </a:bodyPr>
          <a:lstStyle/>
          <a:p>
            <a:r>
              <a:rPr lang="en-US" sz="6000"/>
              <a:t>2018 and Beyond </a:t>
            </a:r>
            <a:br>
              <a:rPr lang="en-US" sz="6000"/>
            </a:br>
            <a:r>
              <a:rPr lang="en-US" sz="6000"/>
              <a:t>A-F </a:t>
            </a:r>
            <a:r>
              <a:rPr lang="en-US" sz="6000" dirty="0"/>
              <a:t>SYSTEM</a:t>
            </a:r>
          </a:p>
        </p:txBody>
      </p:sp>
      <p:sp>
        <p:nvSpPr>
          <p:cNvPr id="3" name="Text Placeholder 2"/>
          <p:cNvSpPr>
            <a:spLocks noGrp="1"/>
          </p:cNvSpPr>
          <p:nvPr>
            <p:ph type="subTitle" idx="1"/>
          </p:nvPr>
        </p:nvSpPr>
        <p:spPr>
          <a:xfrm>
            <a:off x="762000" y="5008690"/>
            <a:ext cx="6858000" cy="990600"/>
          </a:xfrm>
        </p:spPr>
        <p:txBody>
          <a:bodyPr>
            <a:normAutofit lnSpcReduction="10000"/>
          </a:bodyPr>
          <a:lstStyle/>
          <a:p>
            <a:r>
              <a:rPr lang="en-US" dirty="0"/>
              <a:t>Implementation of House Bill 22</a:t>
            </a:r>
          </a:p>
          <a:p>
            <a:r>
              <a:rPr lang="en-US" dirty="0">
                <a:hlinkClick r:id="rId2"/>
              </a:rPr>
              <a:t>https://tea.texas.gov/A-F/</a:t>
            </a:r>
            <a:endParaRPr lang="en-US" dirty="0"/>
          </a:p>
          <a:p>
            <a:endParaRPr lang="en-US" dirty="0"/>
          </a:p>
        </p:txBody>
      </p:sp>
      <p:sp>
        <p:nvSpPr>
          <p:cNvPr id="5" name="Footer Placeholder 5"/>
          <p:cNvSpPr>
            <a:spLocks noGrp="1"/>
          </p:cNvSpPr>
          <p:nvPr>
            <p:ph type="ftr" sz="quarter" idx="11"/>
          </p:nvPr>
        </p:nvSpPr>
        <p:spPr>
          <a:xfrm>
            <a:off x="1972015" y="6192710"/>
            <a:ext cx="487386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3777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0260" y="3780078"/>
            <a:ext cx="5657850" cy="4305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tx1"/>
                </a:solidFill>
                <a:latin typeface="Century Gothic" panose="020B0502020202020204" pitchFamily="34" charset="0"/>
              </a:rPr>
              <a:t>House Bill 22, 85</a:t>
            </a:r>
            <a:r>
              <a:rPr lang="en-US" sz="2025" b="1" baseline="30000" dirty="0">
                <a:solidFill>
                  <a:schemeClr val="tx1"/>
                </a:solidFill>
                <a:latin typeface="Century Gothic" panose="020B0502020202020204" pitchFamily="34" charset="0"/>
              </a:rPr>
              <a:t>th</a:t>
            </a:r>
            <a:r>
              <a:rPr lang="en-US" sz="2025" b="1" dirty="0">
                <a:solidFill>
                  <a:schemeClr val="tx1"/>
                </a:solidFill>
                <a:latin typeface="Century Gothic" panose="020B0502020202020204" pitchFamily="34" charset="0"/>
              </a:rPr>
              <a:t> Texas Legislature</a:t>
            </a:r>
            <a:endParaRPr lang="en-US" sz="2025" b="1" dirty="0">
              <a:solidFill>
                <a:schemeClr val="accent1">
                  <a:lumMod val="75000"/>
                </a:schemeClr>
              </a:solidFill>
              <a:latin typeface="Century Gothic" panose="020B0502020202020204" pitchFamily="34" charset="0"/>
            </a:endParaRPr>
          </a:p>
        </p:txBody>
      </p:sp>
      <p:cxnSp>
        <p:nvCxnSpPr>
          <p:cNvPr id="6" name="Straight Connector 5"/>
          <p:cNvCxnSpPr/>
          <p:nvPr/>
        </p:nvCxnSpPr>
        <p:spPr>
          <a:xfrm>
            <a:off x="655889" y="1979451"/>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0260" y="4313363"/>
            <a:ext cx="4719792" cy="1200329"/>
          </a:xfrm>
          <a:prstGeom prst="rect">
            <a:avLst/>
          </a:prstGeom>
          <a:noFill/>
        </p:spPr>
        <p:txBody>
          <a:bodyPr wrap="square" rtlCol="0">
            <a:spAutoFit/>
          </a:bodyPr>
          <a:lstStyle/>
          <a:p>
            <a:r>
              <a:rPr lang="en-US" dirty="0">
                <a:latin typeface="Century Gothic" panose="020B0502020202020204" pitchFamily="34" charset="0"/>
              </a:rPr>
              <a:t>The commissioner shall evaluate school district and campus performance and assign each district and campus an overall performance rating of</a:t>
            </a:r>
          </a:p>
        </p:txBody>
      </p:sp>
      <p:sp>
        <p:nvSpPr>
          <p:cNvPr id="7" name="Title 1"/>
          <p:cNvSpPr txBox="1">
            <a:spLocks/>
          </p:cNvSpPr>
          <p:nvPr/>
        </p:nvSpPr>
        <p:spPr>
          <a:xfrm>
            <a:off x="586453" y="1120360"/>
            <a:ext cx="773939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 </a:t>
            </a:r>
            <a:r>
              <a:rPr lang="en-US" sz="3200" dirty="0">
                <a:solidFill>
                  <a:schemeClr val="tx1"/>
                </a:solidFill>
                <a:latin typeface="Century Gothic" panose="020B0502020202020204" pitchFamily="34" charset="0"/>
              </a:rPr>
              <a:t>Legislative Context</a:t>
            </a:r>
            <a:endParaRPr lang="en-US" sz="32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798" y="3117531"/>
            <a:ext cx="2117047" cy="2789753"/>
          </a:xfrm>
          <a:prstGeom prst="rect">
            <a:avLst/>
          </a:prstGeom>
        </p:spPr>
      </p:pic>
      <p:cxnSp>
        <p:nvCxnSpPr>
          <p:cNvPr id="8" name="Straight Connector 7"/>
          <p:cNvCxnSpPr/>
          <p:nvPr/>
        </p:nvCxnSpPr>
        <p:spPr>
          <a:xfrm>
            <a:off x="718637" y="4201006"/>
            <a:ext cx="4647447"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259" y="5513692"/>
            <a:ext cx="3966078" cy="646331"/>
          </a:xfrm>
          <a:prstGeom prst="rect">
            <a:avLst/>
          </a:prstGeom>
          <a:noFill/>
        </p:spPr>
        <p:txBody>
          <a:bodyPr wrap="square" rtlCol="0">
            <a:spAutoFit/>
          </a:bodyPr>
          <a:lstStyle/>
          <a:p>
            <a:r>
              <a:rPr lang="en-US" sz="3600" b="1" dirty="0">
                <a:solidFill>
                  <a:schemeClr val="accent2"/>
                </a:solidFill>
                <a:latin typeface="Century Gothic" panose="020B0502020202020204" pitchFamily="34" charset="0"/>
              </a:rPr>
              <a:t>A   B   C   D</a:t>
            </a:r>
            <a:r>
              <a:rPr lang="en-US" sz="3000" dirty="0">
                <a:solidFill>
                  <a:schemeClr val="tx1">
                    <a:lumMod val="65000"/>
                    <a:lumOff val="35000"/>
                  </a:schemeClr>
                </a:solidFill>
                <a:latin typeface="Century Gothic" panose="020B0502020202020204" pitchFamily="34" charset="0"/>
              </a:rPr>
              <a:t> </a:t>
            </a:r>
            <a:r>
              <a:rPr lang="en-US" sz="3600" b="1" dirty="0">
                <a:solidFill>
                  <a:schemeClr val="accent2"/>
                </a:solidFill>
                <a:latin typeface="Century Gothic" panose="020B0502020202020204" pitchFamily="34" charset="0"/>
              </a:rPr>
              <a:t> </a:t>
            </a:r>
            <a:r>
              <a:rPr lang="en-US" sz="3000" dirty="0">
                <a:solidFill>
                  <a:schemeClr val="tx1">
                    <a:lumMod val="65000"/>
                    <a:lumOff val="35000"/>
                  </a:schemeClr>
                </a:solidFill>
                <a:latin typeface="Century Gothic" panose="020B0502020202020204" pitchFamily="34" charset="0"/>
              </a:rPr>
              <a:t>or</a:t>
            </a:r>
            <a:r>
              <a:rPr lang="en-US" sz="3600" b="1" dirty="0">
                <a:solidFill>
                  <a:schemeClr val="accent2"/>
                </a:solidFill>
                <a:latin typeface="Century Gothic" panose="020B0502020202020204" pitchFamily="34" charset="0"/>
              </a:rPr>
              <a:t>  F</a:t>
            </a:r>
            <a:endParaRPr lang="en-US" sz="3600" b="1" dirty="0">
              <a:latin typeface="Century Gothic" panose="020B0502020202020204" pitchFamily="34" charset="0"/>
            </a:endParaRPr>
          </a:p>
        </p:txBody>
      </p:sp>
      <p:sp>
        <p:nvSpPr>
          <p:cNvPr id="11" name="Triangle 10"/>
          <p:cNvSpPr/>
          <p:nvPr/>
        </p:nvSpPr>
        <p:spPr>
          <a:xfrm rot="5400000">
            <a:off x="2198100" y="2883242"/>
            <a:ext cx="258497" cy="21008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2" name="Picture 11"/>
          <p:cNvPicPr>
            <a:picLocks noChangeAspect="1"/>
          </p:cNvPicPr>
          <p:nvPr/>
        </p:nvPicPr>
        <p:blipFill>
          <a:blip r:embed="rId4" cstate="print">
            <a:alphaModFix amt="52000"/>
            <a:extLst>
              <a:ext uri="{28A0092B-C50C-407E-A947-70E740481C1C}">
                <a14:useLocalDpi xmlns:a14="http://schemas.microsoft.com/office/drawing/2010/main" val="0"/>
              </a:ext>
            </a:extLst>
          </a:blip>
          <a:stretch>
            <a:fillRect/>
          </a:stretch>
        </p:blipFill>
        <p:spPr>
          <a:xfrm>
            <a:off x="717885" y="2282376"/>
            <a:ext cx="1232606" cy="122989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204" y="2282376"/>
            <a:ext cx="1232606" cy="1229891"/>
          </a:xfrm>
          <a:prstGeom prst="rect">
            <a:avLst/>
          </a:prstGeom>
        </p:spPr>
      </p:pic>
      <p:sp>
        <p:nvSpPr>
          <p:cNvPr id="19" name="Title 1"/>
          <p:cNvSpPr txBox="1">
            <a:spLocks/>
          </p:cNvSpPr>
          <p:nvPr/>
        </p:nvSpPr>
        <p:spPr>
          <a:xfrm>
            <a:off x="789658" y="2366617"/>
            <a:ext cx="1088441" cy="58128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tx1">
                    <a:lumMod val="50000"/>
                    <a:lumOff val="50000"/>
                  </a:schemeClr>
                </a:solidFill>
                <a:latin typeface="Century Gothic" panose="020B0502020202020204" pitchFamily="34" charset="0"/>
              </a:rPr>
              <a:t>HB </a:t>
            </a:r>
          </a:p>
          <a:p>
            <a:pPr algn="ctr">
              <a:lnSpc>
                <a:spcPct val="100000"/>
              </a:lnSpc>
            </a:pPr>
            <a:r>
              <a:rPr lang="en-US" sz="1350" b="1" dirty="0">
                <a:solidFill>
                  <a:schemeClr val="tx1">
                    <a:lumMod val="50000"/>
                    <a:lumOff val="50000"/>
                  </a:schemeClr>
                </a:solidFill>
                <a:latin typeface="Century Gothic" panose="020B0502020202020204" pitchFamily="34" charset="0"/>
              </a:rPr>
              <a:t>2804</a:t>
            </a:r>
          </a:p>
        </p:txBody>
      </p:sp>
      <p:sp>
        <p:nvSpPr>
          <p:cNvPr id="20" name="Title 1"/>
          <p:cNvSpPr txBox="1">
            <a:spLocks/>
          </p:cNvSpPr>
          <p:nvPr/>
        </p:nvSpPr>
        <p:spPr>
          <a:xfrm>
            <a:off x="2776287" y="2365798"/>
            <a:ext cx="1088441" cy="58128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accent2"/>
                </a:solidFill>
                <a:latin typeface="Century Gothic" panose="020B0502020202020204" pitchFamily="34" charset="0"/>
              </a:rPr>
              <a:t>HB </a:t>
            </a:r>
          </a:p>
          <a:p>
            <a:pPr algn="ctr">
              <a:lnSpc>
                <a:spcPct val="100000"/>
              </a:lnSpc>
            </a:pPr>
            <a:r>
              <a:rPr lang="en-US" sz="1350" b="1" dirty="0">
                <a:solidFill>
                  <a:schemeClr val="accent2"/>
                </a:solidFill>
                <a:latin typeface="Century Gothic" panose="020B0502020202020204" pitchFamily="34" charset="0"/>
              </a:rPr>
              <a:t>22</a:t>
            </a:r>
          </a:p>
        </p:txBody>
      </p:sp>
      <p:pic>
        <p:nvPicPr>
          <p:cNvPr id="1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4632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9109" y="2074984"/>
            <a:ext cx="5551260" cy="3566005"/>
            <a:chOff x="2238725" y="2433644"/>
            <a:chExt cx="4675219" cy="2996330"/>
          </a:xfrm>
        </p:grpSpPr>
        <p:sp>
          <p:nvSpPr>
            <p:cNvPr id="8" name="Rectangle 7">
              <a:extLst>
                <a:ext uri="{FF2B5EF4-FFF2-40B4-BE49-F238E27FC236}">
                  <a16:creationId xmlns:a16="http://schemas.microsoft.com/office/drawing/2014/main" id="{352E0B5F-ADCA-4667-85A0-4EE0453FEC2F}"/>
                </a:ext>
              </a:extLst>
            </p:cNvPr>
            <p:cNvSpPr/>
            <p:nvPr/>
          </p:nvSpPr>
          <p:spPr>
            <a:xfrm>
              <a:off x="5488785" y="3218981"/>
              <a:ext cx="1425159" cy="2210993"/>
            </a:xfrm>
            <a:prstGeom prst="rect">
              <a:avLst/>
            </a:prstGeom>
            <a:solidFill>
              <a:srgbClr val="1682C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p:txBody>
        </p:sp>
        <p:pic>
          <p:nvPicPr>
            <p:cNvPr id="11" name="Picture 10">
              <a:extLst>
                <a:ext uri="{FF2B5EF4-FFF2-40B4-BE49-F238E27FC236}">
                  <a16:creationId xmlns:a16="http://schemas.microsoft.com/office/drawing/2014/main" id="{0A4B686B-C889-4AE6-9860-226F03A9D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644" y="3532062"/>
              <a:ext cx="750209" cy="787484"/>
            </a:xfrm>
            <a:prstGeom prst="rect">
              <a:avLst/>
            </a:prstGeom>
          </p:spPr>
        </p:pic>
        <p:sp>
          <p:nvSpPr>
            <p:cNvPr id="13" name="Rectangle 12">
              <a:extLst>
                <a:ext uri="{FF2B5EF4-FFF2-40B4-BE49-F238E27FC236}">
                  <a16:creationId xmlns:a16="http://schemas.microsoft.com/office/drawing/2014/main" id="{2A7DF425-9983-464C-836C-1EB1B5D7955B}"/>
                </a:ext>
              </a:extLst>
            </p:cNvPr>
            <p:cNvSpPr/>
            <p:nvPr/>
          </p:nvSpPr>
          <p:spPr>
            <a:xfrm>
              <a:off x="5615645" y="4420021"/>
              <a:ext cx="1144202"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b="1" dirty="0">
                  <a:solidFill>
                    <a:srgbClr val="1682C5"/>
                  </a:solidFill>
                  <a:latin typeface="Century Gothic" panose="020B0502020202020204" pitchFamily="34" charset="0"/>
                </a:rPr>
                <a:t>Closing </a:t>
              </a:r>
            </a:p>
            <a:p>
              <a:pPr algn="ctr" defTabSz="685800">
                <a:defRPr/>
              </a:pPr>
              <a:r>
                <a:rPr lang="en-US" sz="1600" b="1" dirty="0">
                  <a:solidFill>
                    <a:srgbClr val="1682C5"/>
                  </a:solidFill>
                  <a:latin typeface="Century Gothic" panose="020B0502020202020204" pitchFamily="34" charset="0"/>
                </a:rPr>
                <a:t>The Gaps</a:t>
              </a:r>
            </a:p>
          </p:txBody>
        </p:sp>
        <p:sp>
          <p:nvSpPr>
            <p:cNvPr id="14" name="Rectangle 13">
              <a:extLst>
                <a:ext uri="{FF2B5EF4-FFF2-40B4-BE49-F238E27FC236}">
                  <a16:creationId xmlns:a16="http://schemas.microsoft.com/office/drawing/2014/main" id="{40C2C2A4-9166-4ABD-BA40-DFFA68AFFCE8}"/>
                </a:ext>
              </a:extLst>
            </p:cNvPr>
            <p:cNvSpPr/>
            <p:nvPr/>
          </p:nvSpPr>
          <p:spPr>
            <a:xfrm>
              <a:off x="3863758" y="3218981"/>
              <a:ext cx="1433513" cy="2210993"/>
            </a:xfrm>
            <a:prstGeom prst="rect">
              <a:avLst/>
            </a:prstGeom>
            <a:solidFill>
              <a:srgbClr val="1682C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p:txBody>
        </p:sp>
        <p:pic>
          <p:nvPicPr>
            <p:cNvPr id="15" name="Picture 14">
              <a:extLst>
                <a:ext uri="{FF2B5EF4-FFF2-40B4-BE49-F238E27FC236}">
                  <a16:creationId xmlns:a16="http://schemas.microsoft.com/office/drawing/2014/main" id="{13D3A81B-6CE5-44FA-A821-9C4C14411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6824" y="3532062"/>
              <a:ext cx="760457" cy="793591"/>
            </a:xfrm>
            <a:prstGeom prst="rect">
              <a:avLst/>
            </a:prstGeom>
          </p:spPr>
        </p:pic>
        <p:sp>
          <p:nvSpPr>
            <p:cNvPr id="18" name="Rectangle 17">
              <a:extLst>
                <a:ext uri="{FF2B5EF4-FFF2-40B4-BE49-F238E27FC236}">
                  <a16:creationId xmlns:a16="http://schemas.microsoft.com/office/drawing/2014/main" id="{6C951F75-6517-4F22-BC08-EBB9BE3B56D3}"/>
                </a:ext>
              </a:extLst>
            </p:cNvPr>
            <p:cNvSpPr/>
            <p:nvPr/>
          </p:nvSpPr>
          <p:spPr>
            <a:xfrm>
              <a:off x="3991403" y="4420021"/>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b="1" dirty="0">
                  <a:solidFill>
                    <a:srgbClr val="1682C5"/>
                  </a:solidFill>
                  <a:latin typeface="Century Gothic" panose="020B0502020202020204" pitchFamily="34" charset="0"/>
                </a:rPr>
                <a:t>School</a:t>
              </a:r>
            </a:p>
            <a:p>
              <a:pPr algn="ctr" defTabSz="685800">
                <a:defRPr/>
              </a:pPr>
              <a:r>
                <a:rPr lang="en-US" sz="1600" b="1" dirty="0">
                  <a:solidFill>
                    <a:srgbClr val="1682C5"/>
                  </a:solidFill>
                  <a:latin typeface="Century Gothic" panose="020B0502020202020204" pitchFamily="34" charset="0"/>
                </a:rPr>
                <a:t>Progress</a:t>
              </a:r>
            </a:p>
          </p:txBody>
        </p:sp>
        <p:sp>
          <p:nvSpPr>
            <p:cNvPr id="19" name="Rectangle 18">
              <a:extLst>
                <a:ext uri="{FF2B5EF4-FFF2-40B4-BE49-F238E27FC236}">
                  <a16:creationId xmlns:a16="http://schemas.microsoft.com/office/drawing/2014/main" id="{8AC687DF-D968-4D7E-BB23-C6CF360E7210}"/>
                </a:ext>
              </a:extLst>
            </p:cNvPr>
            <p:cNvSpPr/>
            <p:nvPr/>
          </p:nvSpPr>
          <p:spPr>
            <a:xfrm>
              <a:off x="2238732" y="3218980"/>
              <a:ext cx="1433513" cy="2210994"/>
            </a:xfrm>
            <a:prstGeom prst="rect">
              <a:avLst/>
            </a:prstGeom>
            <a:solidFill>
              <a:srgbClr val="1682C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a:p>
              <a:pPr algn="ctr" defTabSz="685800">
                <a:defRPr/>
              </a:pPr>
              <a:endParaRPr lang="en-US" sz="2100" b="1" dirty="0">
                <a:solidFill>
                  <a:srgbClr val="FFFFFF"/>
                </a:solidFill>
                <a:latin typeface="Century Gothic" panose="020B0502020202020204" pitchFamily="34" charset="0"/>
              </a:endParaRPr>
            </a:p>
          </p:txBody>
        </p:sp>
        <p:pic>
          <p:nvPicPr>
            <p:cNvPr id="20" name="Picture 19">
              <a:extLst>
                <a:ext uri="{FF2B5EF4-FFF2-40B4-BE49-F238E27FC236}">
                  <a16:creationId xmlns:a16="http://schemas.microsoft.com/office/drawing/2014/main" id="{C67D548E-A729-4C52-B217-5342C84292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5202" y="3532062"/>
              <a:ext cx="707798" cy="738637"/>
            </a:xfrm>
            <a:prstGeom prst="rect">
              <a:avLst/>
            </a:prstGeom>
          </p:spPr>
        </p:pic>
        <p:sp>
          <p:nvSpPr>
            <p:cNvPr id="21" name="Rectangle 20">
              <a:extLst>
                <a:ext uri="{FF2B5EF4-FFF2-40B4-BE49-F238E27FC236}">
                  <a16:creationId xmlns:a16="http://schemas.microsoft.com/office/drawing/2014/main" id="{591AD74A-1B5D-4842-A613-CD43ACF655FC}"/>
                </a:ext>
              </a:extLst>
            </p:cNvPr>
            <p:cNvSpPr/>
            <p:nvPr/>
          </p:nvSpPr>
          <p:spPr>
            <a:xfrm>
              <a:off x="2366376" y="4420022"/>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400" b="1" dirty="0">
                  <a:solidFill>
                    <a:srgbClr val="1682C5"/>
                  </a:solidFill>
                  <a:latin typeface="Century Gothic" panose="020B0502020202020204" pitchFamily="34" charset="0"/>
                </a:rPr>
                <a:t>Student Achievement</a:t>
              </a:r>
            </a:p>
          </p:txBody>
        </p:sp>
        <p:sp>
          <p:nvSpPr>
            <p:cNvPr id="22" name="Rectangle 21">
              <a:extLst>
                <a:ext uri="{FF2B5EF4-FFF2-40B4-BE49-F238E27FC236}">
                  <a16:creationId xmlns:a16="http://schemas.microsoft.com/office/drawing/2014/main" id="{F390EAA7-C4E7-4ADB-A396-0A4E8D00B8D6}"/>
                </a:ext>
              </a:extLst>
            </p:cNvPr>
            <p:cNvSpPr/>
            <p:nvPr/>
          </p:nvSpPr>
          <p:spPr>
            <a:xfrm>
              <a:off x="2238725" y="2433644"/>
              <a:ext cx="3058539" cy="69096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b="1" dirty="0">
                  <a:solidFill>
                    <a:srgbClr val="FFFFFF"/>
                  </a:solidFill>
                  <a:latin typeface="Century Gothic" panose="020B0502020202020204" pitchFamily="34" charset="0"/>
                </a:rPr>
                <a:t>Better of Achievement or Progress</a:t>
              </a:r>
            </a:p>
            <a:p>
              <a:pPr algn="ctr" defTabSz="685800">
                <a:defRPr/>
              </a:pPr>
              <a:r>
                <a:rPr lang="en-US" sz="1600" b="1" dirty="0">
                  <a:solidFill>
                    <a:srgbClr val="FFFFFF"/>
                  </a:solidFill>
                  <a:latin typeface="Century Gothic" panose="020B0502020202020204" pitchFamily="34" charset="0"/>
                </a:rPr>
                <a:t>70%</a:t>
              </a:r>
            </a:p>
          </p:txBody>
        </p:sp>
        <p:sp>
          <p:nvSpPr>
            <p:cNvPr id="23" name="Rectangle 22">
              <a:extLst>
                <a:ext uri="{FF2B5EF4-FFF2-40B4-BE49-F238E27FC236}">
                  <a16:creationId xmlns:a16="http://schemas.microsoft.com/office/drawing/2014/main" id="{3C3D26CB-38BB-40E2-B7B7-8A816DCC150C}"/>
                </a:ext>
              </a:extLst>
            </p:cNvPr>
            <p:cNvSpPr/>
            <p:nvPr/>
          </p:nvSpPr>
          <p:spPr>
            <a:xfrm>
              <a:off x="5488778" y="2433644"/>
              <a:ext cx="1425159" cy="690968"/>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600" b="1" dirty="0">
                  <a:solidFill>
                    <a:srgbClr val="FFFFFF"/>
                  </a:solidFill>
                  <a:latin typeface="Century Gothic" panose="020B0502020202020204" pitchFamily="34" charset="0"/>
                </a:rPr>
                <a:t>30% </a:t>
              </a:r>
            </a:p>
          </p:txBody>
        </p:sp>
      </p:grpSp>
      <p:cxnSp>
        <p:nvCxnSpPr>
          <p:cNvPr id="24" name="Straight Connector 23">
            <a:extLst>
              <a:ext uri="{FF2B5EF4-FFF2-40B4-BE49-F238E27FC236}">
                <a16:creationId xmlns:a16="http://schemas.microsoft.com/office/drawing/2014/main" id="{BBC2D269-F05E-4DF8-919C-ADB4B7160F63}"/>
              </a:ext>
            </a:extLst>
          </p:cNvPr>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C7BCD9FF-646F-437D-A864-8C9EF1381938}"/>
              </a:ext>
            </a:extLst>
          </p:cNvPr>
          <p:cNvSpPr txBox="1">
            <a:spLocks/>
          </p:cNvSpPr>
          <p:nvPr/>
        </p:nvSpPr>
        <p:spPr>
          <a:xfrm>
            <a:off x="623805" y="792691"/>
            <a:ext cx="7504195" cy="82047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lnSpc>
                <a:spcPct val="100000"/>
              </a:lnSpc>
              <a:defRPr/>
            </a:pPr>
            <a:r>
              <a:rPr lang="en-US" sz="2400" b="1" spc="-38" dirty="0">
                <a:solidFill>
                  <a:srgbClr val="FF8134"/>
                </a:solidFill>
                <a:latin typeface="Century Gothic" panose="020B0502020202020204" pitchFamily="34" charset="0"/>
              </a:rPr>
              <a:t>Three Domains: </a:t>
            </a:r>
            <a:r>
              <a:rPr lang="en-US" sz="2400" spc="-38" dirty="0">
                <a:solidFill>
                  <a:srgbClr val="000000"/>
                </a:solidFill>
                <a:latin typeface="Century Gothic" panose="020B0502020202020204" pitchFamily="34" charset="0"/>
              </a:rPr>
              <a:t>Combining to Calculate Overall Rating</a:t>
            </a:r>
            <a:endParaRPr lang="en-US" sz="2400" spc="-38" dirty="0">
              <a:solidFill>
                <a:srgbClr val="1682C5">
                  <a:lumMod val="75000"/>
                </a:srgbClr>
              </a:solidFill>
              <a:latin typeface="Century Gothic" panose="020B0502020202020204" pitchFamily="34" charset="0"/>
            </a:endParaRPr>
          </a:p>
        </p:txBody>
      </p:sp>
      <p:pic>
        <p:nvPicPr>
          <p:cNvPr id="17"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a:t>©2019</a:t>
            </a:r>
            <a:r>
              <a:rPr lang="en-US" b="0" dirty="0"/>
              <a:t> Region One Education Service Center</a:t>
            </a:r>
          </a:p>
        </p:txBody>
      </p:sp>
    </p:spTree>
    <p:extLst>
      <p:ext uri="{BB962C8B-B14F-4D97-AF65-F5344CB8AC3E}">
        <p14:creationId xmlns:p14="http://schemas.microsoft.com/office/powerpoint/2010/main" val="1866080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11018</TotalTime>
  <Words>5246</Words>
  <Application>Microsoft Office PowerPoint</Application>
  <PresentationFormat>On-screen Show (4:3)</PresentationFormat>
  <Paragraphs>832</Paragraphs>
  <Slides>68</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Century Gothic</vt:lpstr>
      <vt:lpstr>Impact</vt:lpstr>
      <vt:lpstr>Open Sans</vt:lpstr>
      <vt:lpstr>Times New Roman</vt:lpstr>
      <vt:lpstr>Wingdings</vt:lpstr>
      <vt:lpstr>NewsPrint</vt:lpstr>
      <vt:lpstr>ELL Leadership Academy</vt:lpstr>
      <vt:lpstr>Professional Learning Essential Agreements</vt:lpstr>
      <vt:lpstr>ELL Accountability</vt:lpstr>
      <vt:lpstr>Session Objectives</vt:lpstr>
      <vt:lpstr>Texas Accountability Intervention System (TAIS)</vt:lpstr>
      <vt:lpstr>Texas Accountability Intervention System (TAIS)</vt:lpstr>
      <vt:lpstr>2018 and Beyond  A-F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Domain III: Closing the Gaps</vt:lpstr>
      <vt:lpstr>TAPR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Accountability Videos</vt:lpstr>
      <vt:lpstr>PowerPoint Presentation</vt:lpstr>
      <vt:lpstr>Session Objectives</vt:lpstr>
      <vt:lpstr>Mil Gracias See you 04/27!</vt:lpstr>
    </vt:vector>
  </TitlesOfParts>
  <Company>Region One ESC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Karina E. Zuno-Chapa</cp:lastModifiedBy>
  <cp:revision>175</cp:revision>
  <dcterms:created xsi:type="dcterms:W3CDTF">2016-11-01T01:49:00Z</dcterms:created>
  <dcterms:modified xsi:type="dcterms:W3CDTF">2019-04-15T15:25:04Z</dcterms:modified>
</cp:coreProperties>
</file>